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150"/>
  </p:notesMasterIdLst>
  <p:sldIdLst>
    <p:sldId id="256" r:id="rId5"/>
    <p:sldId id="257" r:id="rId6"/>
    <p:sldId id="263" r:id="rId7"/>
    <p:sldId id="265" r:id="rId8"/>
    <p:sldId id="266" r:id="rId9"/>
    <p:sldId id="267" r:id="rId10"/>
    <p:sldId id="268" r:id="rId11"/>
    <p:sldId id="269" r:id="rId12"/>
    <p:sldId id="271" r:id="rId13"/>
    <p:sldId id="272" r:id="rId14"/>
    <p:sldId id="273" r:id="rId15"/>
    <p:sldId id="274" r:id="rId16"/>
    <p:sldId id="275" r:id="rId17"/>
    <p:sldId id="276" r:id="rId18"/>
    <p:sldId id="278" r:id="rId19"/>
    <p:sldId id="277" r:id="rId20"/>
    <p:sldId id="279" r:id="rId21"/>
    <p:sldId id="280" r:id="rId22"/>
    <p:sldId id="281" r:id="rId23"/>
    <p:sldId id="282" r:id="rId24"/>
    <p:sldId id="283" r:id="rId25"/>
    <p:sldId id="284" r:id="rId26"/>
    <p:sldId id="285" r:id="rId27"/>
    <p:sldId id="286" r:id="rId28"/>
    <p:sldId id="302" r:id="rId29"/>
    <p:sldId id="287" r:id="rId30"/>
    <p:sldId id="289" r:id="rId31"/>
    <p:sldId id="290" r:id="rId32"/>
    <p:sldId id="291" r:id="rId33"/>
    <p:sldId id="292" r:id="rId34"/>
    <p:sldId id="293" r:id="rId35"/>
    <p:sldId id="295" r:id="rId36"/>
    <p:sldId id="297" r:id="rId37"/>
    <p:sldId id="296" r:id="rId38"/>
    <p:sldId id="298" r:id="rId39"/>
    <p:sldId id="299" r:id="rId40"/>
    <p:sldId id="300" r:id="rId41"/>
    <p:sldId id="301" r:id="rId42"/>
    <p:sldId id="304" r:id="rId43"/>
    <p:sldId id="303" r:id="rId44"/>
    <p:sldId id="305" r:id="rId45"/>
    <p:sldId id="313" r:id="rId46"/>
    <p:sldId id="307" r:id="rId47"/>
    <p:sldId id="314" r:id="rId48"/>
    <p:sldId id="308" r:id="rId49"/>
    <p:sldId id="310" r:id="rId50"/>
    <p:sldId id="311" r:id="rId51"/>
    <p:sldId id="312" r:id="rId52"/>
    <p:sldId id="309" r:id="rId53"/>
    <p:sldId id="316" r:id="rId54"/>
    <p:sldId id="315" r:id="rId55"/>
    <p:sldId id="317" r:id="rId56"/>
    <p:sldId id="318" r:id="rId57"/>
    <p:sldId id="320" r:id="rId58"/>
    <p:sldId id="319" r:id="rId59"/>
    <p:sldId id="321" r:id="rId60"/>
    <p:sldId id="322" r:id="rId61"/>
    <p:sldId id="323" r:id="rId62"/>
    <p:sldId id="324" r:id="rId63"/>
    <p:sldId id="330" r:id="rId64"/>
    <p:sldId id="325" r:id="rId65"/>
    <p:sldId id="327" r:id="rId66"/>
    <p:sldId id="326" r:id="rId67"/>
    <p:sldId id="328" r:id="rId68"/>
    <p:sldId id="362" r:id="rId69"/>
    <p:sldId id="329" r:id="rId70"/>
    <p:sldId id="331" r:id="rId71"/>
    <p:sldId id="332" r:id="rId72"/>
    <p:sldId id="333" r:id="rId73"/>
    <p:sldId id="334" r:id="rId74"/>
    <p:sldId id="335" r:id="rId75"/>
    <p:sldId id="336" r:id="rId76"/>
    <p:sldId id="337" r:id="rId77"/>
    <p:sldId id="339" r:id="rId78"/>
    <p:sldId id="338" r:id="rId79"/>
    <p:sldId id="340" r:id="rId80"/>
    <p:sldId id="341" r:id="rId81"/>
    <p:sldId id="342" r:id="rId82"/>
    <p:sldId id="343" r:id="rId83"/>
    <p:sldId id="344" r:id="rId84"/>
    <p:sldId id="345" r:id="rId85"/>
    <p:sldId id="347" r:id="rId86"/>
    <p:sldId id="346" r:id="rId87"/>
    <p:sldId id="348" r:id="rId88"/>
    <p:sldId id="349" r:id="rId89"/>
    <p:sldId id="351" r:id="rId90"/>
    <p:sldId id="350" r:id="rId91"/>
    <p:sldId id="363" r:id="rId92"/>
    <p:sldId id="353" r:id="rId93"/>
    <p:sldId id="354" r:id="rId94"/>
    <p:sldId id="355" r:id="rId95"/>
    <p:sldId id="357" r:id="rId96"/>
    <p:sldId id="358" r:id="rId97"/>
    <p:sldId id="359" r:id="rId98"/>
    <p:sldId id="360" r:id="rId99"/>
    <p:sldId id="361" r:id="rId100"/>
    <p:sldId id="365" r:id="rId101"/>
    <p:sldId id="366" r:id="rId102"/>
    <p:sldId id="367" r:id="rId103"/>
    <p:sldId id="368" r:id="rId104"/>
    <p:sldId id="369" r:id="rId105"/>
    <p:sldId id="371" r:id="rId106"/>
    <p:sldId id="364" r:id="rId107"/>
    <p:sldId id="372" r:id="rId108"/>
    <p:sldId id="373" r:id="rId109"/>
    <p:sldId id="374" r:id="rId110"/>
    <p:sldId id="376" r:id="rId111"/>
    <p:sldId id="375" r:id="rId112"/>
    <p:sldId id="377" r:id="rId113"/>
    <p:sldId id="378" r:id="rId114"/>
    <p:sldId id="379" r:id="rId115"/>
    <p:sldId id="380" r:id="rId116"/>
    <p:sldId id="381" r:id="rId117"/>
    <p:sldId id="383" r:id="rId118"/>
    <p:sldId id="382" r:id="rId119"/>
    <p:sldId id="384" r:id="rId120"/>
    <p:sldId id="385" r:id="rId121"/>
    <p:sldId id="389" r:id="rId122"/>
    <p:sldId id="387" r:id="rId123"/>
    <p:sldId id="390" r:id="rId124"/>
    <p:sldId id="391" r:id="rId125"/>
    <p:sldId id="386" r:id="rId126"/>
    <p:sldId id="392" r:id="rId127"/>
    <p:sldId id="394" r:id="rId128"/>
    <p:sldId id="396" r:id="rId129"/>
    <p:sldId id="395" r:id="rId130"/>
    <p:sldId id="397" r:id="rId131"/>
    <p:sldId id="398" r:id="rId132"/>
    <p:sldId id="408" r:id="rId133"/>
    <p:sldId id="399" r:id="rId134"/>
    <p:sldId id="400" r:id="rId135"/>
    <p:sldId id="402" r:id="rId136"/>
    <p:sldId id="401" r:id="rId137"/>
    <p:sldId id="403" r:id="rId138"/>
    <p:sldId id="404" r:id="rId139"/>
    <p:sldId id="405" r:id="rId140"/>
    <p:sldId id="406" r:id="rId141"/>
    <p:sldId id="407" r:id="rId142"/>
    <p:sldId id="409" r:id="rId143"/>
    <p:sldId id="410" r:id="rId144"/>
    <p:sldId id="411" r:id="rId145"/>
    <p:sldId id="412" r:id="rId146"/>
    <p:sldId id="413" r:id="rId147"/>
    <p:sldId id="414" r:id="rId148"/>
    <p:sldId id="415" r:id="rId1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0943" autoAdjust="0"/>
  </p:normalViewPr>
  <p:slideViewPr>
    <p:cSldViewPr snapToGrid="0">
      <p:cViewPr varScale="1">
        <p:scale>
          <a:sx n="67" d="100"/>
          <a:sy n="67" d="100"/>
        </p:scale>
        <p:origin x="50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slide" Target="slides/slide130.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50" Type="http://schemas.openxmlformats.org/officeDocument/2006/relationships/notesMaster" Target="notesMasters/notesMaster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presProps" Target="presProps.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theme" Target="theme/theme1.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4" Type="http://schemas.openxmlformats.org/officeDocument/2006/relationships/slideMaster" Target="slideMasters/slideMaster1.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tableStyles" Target="tableStyles.xml"/><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s>
</file>

<file path=ppt/media/hdphoto1.wdp>
</file>

<file path=ppt/media/hdphoto2.wdp>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jpg>
</file>

<file path=ppt/media/image111.jpg>
</file>

<file path=ppt/media/image112.jpg>
</file>

<file path=ppt/media/image113.jpg>
</file>

<file path=ppt/media/image114.png>
</file>

<file path=ppt/media/image115.png>
</file>

<file path=ppt/media/image116.png>
</file>

<file path=ppt/media/image12.png>
</file>

<file path=ppt/media/image13.png>
</file>

<file path=ppt/media/image14.jp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9FF17F-0329-495F-A9FF-0649053D4DCE}" type="datetimeFigureOut">
              <a:rPr lang="fr-FR" smtClean="0"/>
              <a:t>09/12/2020</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564ED2-E633-4067-A0F5-021F62B69869}" type="slidenum">
              <a:rPr lang="fr-FR" smtClean="0"/>
              <a:t>‹N°›</a:t>
            </a:fld>
            <a:endParaRPr lang="fr-FR"/>
          </a:p>
        </p:txBody>
      </p:sp>
    </p:spTree>
    <p:extLst>
      <p:ext uri="{BB962C8B-B14F-4D97-AF65-F5344CB8AC3E}">
        <p14:creationId xmlns:p14="http://schemas.microsoft.com/office/powerpoint/2010/main" val="2857914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32564ED2-E633-4067-A0F5-021F62B69869}" type="slidenum">
              <a:rPr lang="fr-FR" smtClean="0"/>
              <a:t>6</a:t>
            </a:fld>
            <a:endParaRPr lang="fr-FR"/>
          </a:p>
        </p:txBody>
      </p:sp>
    </p:spTree>
    <p:extLst>
      <p:ext uri="{BB962C8B-B14F-4D97-AF65-F5344CB8AC3E}">
        <p14:creationId xmlns:p14="http://schemas.microsoft.com/office/powerpoint/2010/main" val="38272898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Quels sont les avantages de Simple </a:t>
            </a:r>
            <a:r>
              <a:rPr lang="fr-FR" sz="1200" dirty="0" err="1"/>
              <a:t>SimplePizzaFactory</a:t>
            </a:r>
            <a:r>
              <a:rPr lang="fr-FR" sz="1200" dirty="0"/>
              <a:t>?</a:t>
            </a:r>
          </a:p>
          <a:p>
            <a:r>
              <a:rPr lang="fr-FR" sz="1200" dirty="0"/>
              <a:t>Est il possible de faire d’une </a:t>
            </a:r>
            <a:r>
              <a:rPr lang="fr-FR" sz="1200" dirty="0" err="1"/>
              <a:t>factory</a:t>
            </a:r>
            <a:r>
              <a:rPr lang="fr-FR" sz="1200" dirty="0"/>
              <a:t> une méthode </a:t>
            </a:r>
            <a:r>
              <a:rPr lang="fr-FR" sz="1200" dirty="0" err="1"/>
              <a:t>static</a:t>
            </a:r>
            <a:r>
              <a:rPr lang="fr-FR" sz="1200" dirty="0"/>
              <a:t> , c’est quoi la différence par rapport à l’implémentation actuelle?</a:t>
            </a:r>
            <a:endParaRPr lang="fr-FR" dirty="0"/>
          </a:p>
        </p:txBody>
      </p:sp>
      <p:sp>
        <p:nvSpPr>
          <p:cNvPr id="4" name="Slide Number Placeholder 3"/>
          <p:cNvSpPr>
            <a:spLocks noGrp="1"/>
          </p:cNvSpPr>
          <p:nvPr>
            <p:ph type="sldNum" sz="quarter" idx="5"/>
          </p:nvPr>
        </p:nvSpPr>
        <p:spPr/>
        <p:txBody>
          <a:bodyPr/>
          <a:lstStyle/>
          <a:p>
            <a:fld id="{32564ED2-E633-4067-A0F5-021F62B69869}" type="slidenum">
              <a:rPr lang="fr-FR" smtClean="0"/>
              <a:t>72</a:t>
            </a:fld>
            <a:endParaRPr lang="fr-FR"/>
          </a:p>
        </p:txBody>
      </p:sp>
    </p:spTree>
    <p:extLst>
      <p:ext uri="{BB962C8B-B14F-4D97-AF65-F5344CB8AC3E}">
        <p14:creationId xmlns:p14="http://schemas.microsoft.com/office/powerpoint/2010/main" val="225750378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94DE99-4F49-471F-961C-0ACFB0D0B817}" type="datetimeFigureOut">
              <a:rPr lang="en-US" smtClean="0"/>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CC67FA1B-E3A7-44D0-8901-7EA000979848}" type="slidenum">
              <a:rPr lang="en-US" smtClean="0"/>
              <a:t>‹N°›</a:t>
            </a:fld>
            <a:endParaRPr lang="en-US"/>
          </a:p>
        </p:txBody>
      </p:sp>
    </p:spTree>
    <p:extLst>
      <p:ext uri="{BB962C8B-B14F-4D97-AF65-F5344CB8AC3E}">
        <p14:creationId xmlns:p14="http://schemas.microsoft.com/office/powerpoint/2010/main" val="2567409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94DE99-4F49-471F-961C-0ACFB0D0B817}" type="datetimeFigureOut">
              <a:rPr lang="en-US" smtClean="0"/>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67FA1B-E3A7-44D0-8901-7EA000979848}" type="slidenum">
              <a:rPr lang="en-US" smtClean="0"/>
              <a:t>‹N°›</a:t>
            </a:fld>
            <a:endParaRPr lang="en-US"/>
          </a:p>
        </p:txBody>
      </p:sp>
    </p:spTree>
    <p:extLst>
      <p:ext uri="{BB962C8B-B14F-4D97-AF65-F5344CB8AC3E}">
        <p14:creationId xmlns:p14="http://schemas.microsoft.com/office/powerpoint/2010/main" val="2090415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94DE99-4F49-471F-961C-0ACFB0D0B817}" type="datetimeFigureOut">
              <a:rPr lang="en-US" smtClean="0"/>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67FA1B-E3A7-44D0-8901-7EA000979848}" type="slidenum">
              <a:rPr lang="en-US" smtClean="0"/>
              <a:t>‹N°›</a:t>
            </a:fld>
            <a:endParaRPr lang="en-US"/>
          </a:p>
        </p:txBody>
      </p:sp>
    </p:spTree>
    <p:extLst>
      <p:ext uri="{BB962C8B-B14F-4D97-AF65-F5344CB8AC3E}">
        <p14:creationId xmlns:p14="http://schemas.microsoft.com/office/powerpoint/2010/main" val="23066303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94DE99-4F49-471F-961C-0ACFB0D0B817}" type="datetimeFigureOut">
              <a:rPr lang="en-US" smtClean="0"/>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67FA1B-E3A7-44D0-8901-7EA000979848}" type="slidenum">
              <a:rPr lang="en-US" smtClean="0"/>
              <a:t>‹N°›</a:t>
            </a:fld>
            <a:endParaRPr lang="en-US"/>
          </a:p>
        </p:txBody>
      </p:sp>
    </p:spTree>
    <p:extLst>
      <p:ext uri="{BB962C8B-B14F-4D97-AF65-F5344CB8AC3E}">
        <p14:creationId xmlns:p14="http://schemas.microsoft.com/office/powerpoint/2010/main" val="3142924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D494DE99-4F49-471F-961C-0ACFB0D0B817}" type="datetimeFigureOut">
              <a:rPr lang="en-US" smtClean="0"/>
              <a:t>12/9/2020</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CC67FA1B-E3A7-44D0-8901-7EA000979848}" type="slidenum">
              <a:rPr lang="en-US" smtClean="0"/>
              <a:t>‹N°›</a:t>
            </a:fld>
            <a:endParaRPr lang="en-US"/>
          </a:p>
        </p:txBody>
      </p:sp>
    </p:spTree>
    <p:extLst>
      <p:ext uri="{BB962C8B-B14F-4D97-AF65-F5344CB8AC3E}">
        <p14:creationId xmlns:p14="http://schemas.microsoft.com/office/powerpoint/2010/main" val="3232213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94DE99-4F49-471F-961C-0ACFB0D0B817}" type="datetimeFigureOut">
              <a:rPr lang="en-US" smtClean="0"/>
              <a:t>12/9/2020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67FA1B-E3A7-44D0-8901-7EA000979848}" type="slidenum">
              <a:rPr lang="en-US" smtClean="0"/>
              <a:t>‹N°›</a:t>
            </a:fld>
            <a:endParaRPr lang="en-US"/>
          </a:p>
        </p:txBody>
      </p:sp>
    </p:spTree>
    <p:extLst>
      <p:ext uri="{BB962C8B-B14F-4D97-AF65-F5344CB8AC3E}">
        <p14:creationId xmlns:p14="http://schemas.microsoft.com/office/powerpoint/2010/main" val="490457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94DE99-4F49-471F-961C-0ACFB0D0B817}" type="datetimeFigureOut">
              <a:rPr lang="en-US" smtClean="0"/>
              <a:t>12/9/2020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C67FA1B-E3A7-44D0-8901-7EA000979848}" type="slidenum">
              <a:rPr lang="en-US" smtClean="0"/>
              <a:t>‹N°›</a:t>
            </a:fld>
            <a:endParaRPr lang="en-US"/>
          </a:p>
        </p:txBody>
      </p:sp>
    </p:spTree>
    <p:extLst>
      <p:ext uri="{BB962C8B-B14F-4D97-AF65-F5344CB8AC3E}">
        <p14:creationId xmlns:p14="http://schemas.microsoft.com/office/powerpoint/2010/main" val="3634408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94DE99-4F49-471F-961C-0ACFB0D0B817}" type="datetimeFigureOut">
              <a:rPr lang="en-US" smtClean="0"/>
              <a:t>12/9/2020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C67FA1B-E3A7-44D0-8901-7EA000979848}" type="slidenum">
              <a:rPr lang="en-US" smtClean="0"/>
              <a:t>‹N°›</a:t>
            </a:fld>
            <a:endParaRPr lang="en-US"/>
          </a:p>
        </p:txBody>
      </p:sp>
    </p:spTree>
    <p:extLst>
      <p:ext uri="{BB962C8B-B14F-4D97-AF65-F5344CB8AC3E}">
        <p14:creationId xmlns:p14="http://schemas.microsoft.com/office/powerpoint/2010/main" val="849538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94DE99-4F49-471F-961C-0ACFB0D0B817}" type="datetimeFigureOut">
              <a:rPr lang="en-US" smtClean="0"/>
              <a:t>12/9/2020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C67FA1B-E3A7-44D0-8901-7EA000979848}" type="slidenum">
              <a:rPr lang="en-US" smtClean="0"/>
              <a:t>‹N°›</a:t>
            </a:fld>
            <a:endParaRPr lang="en-US"/>
          </a:p>
        </p:txBody>
      </p:sp>
    </p:spTree>
    <p:extLst>
      <p:ext uri="{BB962C8B-B14F-4D97-AF65-F5344CB8AC3E}">
        <p14:creationId xmlns:p14="http://schemas.microsoft.com/office/powerpoint/2010/main" val="541156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94DE99-4F49-471F-961C-0ACFB0D0B817}" type="datetimeFigureOut">
              <a:rPr lang="en-US" smtClean="0"/>
              <a:t>12/9/2020</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CC67FA1B-E3A7-44D0-8901-7EA000979848}" type="slidenum">
              <a:rPr lang="en-US" smtClean="0"/>
              <a:t>‹N°›</a:t>
            </a:fld>
            <a:endParaRPr lang="en-US"/>
          </a:p>
        </p:txBody>
      </p:sp>
    </p:spTree>
    <p:extLst>
      <p:ext uri="{BB962C8B-B14F-4D97-AF65-F5344CB8AC3E}">
        <p14:creationId xmlns:p14="http://schemas.microsoft.com/office/powerpoint/2010/main" val="697525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94DE99-4F49-471F-961C-0ACFB0D0B817}" type="datetimeFigureOut">
              <a:rPr lang="en-US" smtClean="0"/>
              <a:t>12/9/2020</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CC67FA1B-E3A7-44D0-8901-7EA000979848}" type="slidenum">
              <a:rPr lang="en-US" smtClean="0"/>
              <a:t>‹N°›</a:t>
            </a:fld>
            <a:endParaRPr lang="en-US"/>
          </a:p>
        </p:txBody>
      </p:sp>
    </p:spTree>
    <p:extLst>
      <p:ext uri="{BB962C8B-B14F-4D97-AF65-F5344CB8AC3E}">
        <p14:creationId xmlns:p14="http://schemas.microsoft.com/office/powerpoint/2010/main" val="1929315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D494DE99-4F49-471F-961C-0ACFB0D0B817}" type="datetimeFigureOut">
              <a:rPr lang="en-US" smtClean="0"/>
              <a:t>12/9/2020</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CC67FA1B-E3A7-44D0-8901-7EA000979848}" type="slidenum">
              <a:rPr lang="en-US" smtClean="0"/>
              <a:t>‹N°›</a:t>
            </a:fld>
            <a:endParaRPr lang="en-US"/>
          </a:p>
        </p:txBody>
      </p:sp>
    </p:spTree>
    <p:extLst>
      <p:ext uri="{BB962C8B-B14F-4D97-AF65-F5344CB8AC3E}">
        <p14:creationId xmlns:p14="http://schemas.microsoft.com/office/powerpoint/2010/main" val="330646004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6.sv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6.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6.xml"/><Relationship Id="rId5" Type="http://schemas.openxmlformats.org/officeDocument/2006/relationships/image" Target="../media/image86.png"/><Relationship Id="rId4" Type="http://schemas.openxmlformats.org/officeDocument/2006/relationships/image" Target="../media/image85.png"/></Relationships>
</file>

<file path=ppt/slides/_rels/slide106.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6.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93.png"/><Relationship Id="rId1" Type="http://schemas.openxmlformats.org/officeDocument/2006/relationships/slideLayout" Target="../slideLayouts/slideLayout6.xml"/><Relationship Id="rId5" Type="http://schemas.openxmlformats.org/officeDocument/2006/relationships/image" Target="../media/image96.png"/><Relationship Id="rId4" Type="http://schemas.openxmlformats.org/officeDocument/2006/relationships/image" Target="../media/image95.png"/></Relationships>
</file>

<file path=ppt/slides/_rels/slide112.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6.xml"/></Relationships>
</file>

<file path=ppt/slides/_rels/slide117.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6.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1.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102.png"/><Relationship Id="rId1" Type="http://schemas.openxmlformats.org/officeDocument/2006/relationships/slideLayout" Target="../slideLayouts/slideLayout6.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7.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6.xml"/></Relationships>
</file>

<file path=ppt/slides/_rels/slide128.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slideLayout" Target="../slideLayouts/slideLayout6.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4.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6.xml"/></Relationships>
</file>

<file path=ppt/slides/_rels/slide135.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6.xml"/></Relationships>
</file>

<file path=ppt/slides/_rels/slide136.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8.xml.rels><?xml version="1.0" encoding="UTF-8" standalone="yes"?>
<Relationships xmlns="http://schemas.openxmlformats.org/package/2006/relationships"><Relationship Id="rId3" Type="http://schemas.openxmlformats.org/officeDocument/2006/relationships/image" Target="../media/image111.jpg"/><Relationship Id="rId2" Type="http://schemas.openxmlformats.org/officeDocument/2006/relationships/image" Target="../media/image110.jpg"/><Relationship Id="rId1" Type="http://schemas.openxmlformats.org/officeDocument/2006/relationships/slideLayout" Target="../slideLayouts/slideLayout6.xml"/></Relationships>
</file>

<file path=ppt/slides/_rels/slide139.xml.rels><?xml version="1.0" encoding="UTF-8" standalone="yes"?>
<Relationships xmlns="http://schemas.openxmlformats.org/package/2006/relationships"><Relationship Id="rId2" Type="http://schemas.openxmlformats.org/officeDocument/2006/relationships/image" Target="../media/image112.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0.xml.rels><?xml version="1.0" encoding="UTF-8" standalone="yes"?>
<Relationships xmlns="http://schemas.openxmlformats.org/package/2006/relationships"><Relationship Id="rId2" Type="http://schemas.openxmlformats.org/officeDocument/2006/relationships/image" Target="../media/image112.jpg"/><Relationship Id="rId1" Type="http://schemas.openxmlformats.org/officeDocument/2006/relationships/slideLayout" Target="../slideLayouts/slideLayout6.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3.xml.rels><?xml version="1.0" encoding="UTF-8" standalone="yes"?>
<Relationships xmlns="http://schemas.openxmlformats.org/package/2006/relationships"><Relationship Id="rId2" Type="http://schemas.openxmlformats.org/officeDocument/2006/relationships/image" Target="../media/image113.jpg"/><Relationship Id="rId1" Type="http://schemas.openxmlformats.org/officeDocument/2006/relationships/slideLayout" Target="../slideLayouts/slideLayout6.xml"/></Relationships>
</file>

<file path=ppt/slides/_rels/slide144.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image" Target="../media/image114.png"/><Relationship Id="rId1" Type="http://schemas.openxmlformats.org/officeDocument/2006/relationships/slideLayout" Target="../slideLayouts/slideLayout6.xml"/><Relationship Id="rId4" Type="http://schemas.openxmlformats.org/officeDocument/2006/relationships/image" Target="../media/image116.pn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hyperlink" Target="https://docs.oracle.com/javase/7/docs/api/java/beans/PropertyChangeListener.html" TargetMode="Externa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5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90.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7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tint val="75000"/>
                <a:shade val="58000"/>
                <a:satMod val="120000"/>
              </a:schemeClr>
              <a:schemeClr val="bg1">
                <a:tint val="50000"/>
                <a:shade val="96000"/>
              </a:schemeClr>
            </a:duotone>
          </a:blip>
          <a:tile tx="0" ty="0" sx="100000" sy="100000" flip="none" algn="tl"/>
        </a:blipFill>
        <a:effectLst/>
      </p:bgPr>
    </p:bg>
    <p:spTree>
      <p:nvGrpSpPr>
        <p:cNvPr id="1" name=""/>
        <p:cNvGrpSpPr/>
        <p:nvPr/>
      </p:nvGrpSpPr>
      <p:grpSpPr>
        <a:xfrm>
          <a:off x="0" y="0"/>
          <a:ext cx="0" cy="0"/>
          <a:chOff x="0" y="0"/>
          <a:chExt cx="0" cy="0"/>
        </a:xfrm>
      </p:grpSpPr>
      <p:sp useBgFill="1">
        <p:nvSpPr>
          <p:cNvPr id="16" name="Rectangle 9">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445D3D-CF69-4F69-9702-423CD7343D9E}"/>
              </a:ext>
            </a:extLst>
          </p:cNvPr>
          <p:cNvSpPr>
            <a:spLocks noGrp="1"/>
          </p:cNvSpPr>
          <p:nvPr>
            <p:ph type="ctrTitle"/>
          </p:nvPr>
        </p:nvSpPr>
        <p:spPr>
          <a:xfrm>
            <a:off x="6556100" y="1360493"/>
            <a:ext cx="4972511" cy="3106732"/>
          </a:xfrm>
        </p:spPr>
        <p:txBody>
          <a:bodyPr anchor="b">
            <a:normAutofit/>
          </a:bodyPr>
          <a:lstStyle/>
          <a:p>
            <a:r>
              <a:rPr lang="en-US" sz="7200">
                <a:solidFill>
                  <a:schemeClr val="tx1"/>
                </a:solidFill>
              </a:rPr>
              <a:t>DESIGN PATTERNS</a:t>
            </a:r>
          </a:p>
        </p:txBody>
      </p:sp>
      <p:sp>
        <p:nvSpPr>
          <p:cNvPr id="3" name="Subtitle 2">
            <a:extLst>
              <a:ext uri="{FF2B5EF4-FFF2-40B4-BE49-F238E27FC236}">
                <a16:creationId xmlns:a16="http://schemas.microsoft.com/office/drawing/2014/main" id="{F9FAEF74-BA45-430A-9F9C-F482FB5512E2}"/>
              </a:ext>
            </a:extLst>
          </p:cNvPr>
          <p:cNvSpPr>
            <a:spLocks noGrp="1"/>
          </p:cNvSpPr>
          <p:nvPr>
            <p:ph type="subTitle" idx="1"/>
          </p:nvPr>
        </p:nvSpPr>
        <p:spPr>
          <a:xfrm>
            <a:off x="6556100" y="4687316"/>
            <a:ext cx="4972512" cy="1517088"/>
          </a:xfrm>
        </p:spPr>
        <p:txBody>
          <a:bodyPr>
            <a:normAutofit/>
          </a:bodyPr>
          <a:lstStyle/>
          <a:p>
            <a:r>
              <a:rPr lang="en-US">
                <a:solidFill>
                  <a:srgbClr val="FFFFFF"/>
                </a:solidFill>
              </a:rPr>
              <a:t>Khadir IBOURK</a:t>
            </a:r>
          </a:p>
          <a:p>
            <a:r>
              <a:rPr lang="en-US">
                <a:solidFill>
                  <a:srgbClr val="FFFFFF"/>
                </a:solidFill>
              </a:rPr>
              <a:t>3GI</a:t>
            </a:r>
          </a:p>
          <a:p>
            <a:r>
              <a:rPr lang="en-US">
                <a:solidFill>
                  <a:srgbClr val="FFFFFF"/>
                </a:solidFill>
              </a:rPr>
              <a:t>EHTP 2020</a:t>
            </a:r>
          </a:p>
          <a:p>
            <a:endParaRPr lang="en-US">
              <a:solidFill>
                <a:srgbClr val="FFFFFF"/>
              </a:solidFill>
            </a:endParaRPr>
          </a:p>
          <a:p>
            <a:endParaRPr lang="en-US">
              <a:solidFill>
                <a:srgbClr val="FFFFFF"/>
              </a:solidFill>
            </a:endParaRPr>
          </a:p>
        </p:txBody>
      </p:sp>
      <p:sp>
        <p:nvSpPr>
          <p:cNvPr id="17" name="Freeform: Shape 11">
            <a:extLst>
              <a:ext uri="{FF2B5EF4-FFF2-40B4-BE49-F238E27FC236}">
                <a16:creationId xmlns:a16="http://schemas.microsoft.com/office/drawing/2014/main" id="{14A1598B-1957-47CF-AAF4-F7A36DA0E7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
            <a:ext cx="6095695" cy="6857997"/>
          </a:xfrm>
          <a:custGeom>
            <a:avLst/>
            <a:gdLst>
              <a:gd name="connsiteX0" fmla="*/ 3435036 w 6095695"/>
              <a:gd name="connsiteY0" fmla="*/ 0 h 6857997"/>
              <a:gd name="connsiteX1" fmla="*/ 4198562 w 6095695"/>
              <a:gd name="connsiteY1" fmla="*/ 0 h 6857997"/>
              <a:gd name="connsiteX2" fmla="*/ 4365987 w 6095695"/>
              <a:gd name="connsiteY2" fmla="*/ 128761 h 6857997"/>
              <a:gd name="connsiteX3" fmla="*/ 6095695 w 6095695"/>
              <a:gd name="connsiteY3" fmla="*/ 3718209 h 6857997"/>
              <a:gd name="connsiteX4" fmla="*/ 4860911 w 6095695"/>
              <a:gd name="connsiteY4" fmla="*/ 6845880 h 6857997"/>
              <a:gd name="connsiteX5" fmla="*/ 4849107 w 6095695"/>
              <a:gd name="connsiteY5" fmla="*/ 6857997 h 6857997"/>
              <a:gd name="connsiteX6" fmla="*/ 4253869 w 6095695"/>
              <a:gd name="connsiteY6" fmla="*/ 6857997 h 6857997"/>
              <a:gd name="connsiteX7" fmla="*/ 4409441 w 6095695"/>
              <a:gd name="connsiteY7" fmla="*/ 6719623 h 6857997"/>
              <a:gd name="connsiteX8" fmla="*/ 5679794 w 6095695"/>
              <a:gd name="connsiteY8" fmla="*/ 3718209 h 6857997"/>
              <a:gd name="connsiteX9" fmla="*/ 3591563 w 6095695"/>
              <a:gd name="connsiteY9" fmla="*/ 88079 h 6857997"/>
              <a:gd name="connsiteX10" fmla="*/ 0 w 6095695"/>
              <a:gd name="connsiteY10" fmla="*/ 0 h 6857997"/>
              <a:gd name="connsiteX11" fmla="*/ 3177466 w 6095695"/>
              <a:gd name="connsiteY11" fmla="*/ 0 h 6857997"/>
              <a:gd name="connsiteX12" fmla="*/ 3353291 w 6095695"/>
              <a:gd name="connsiteY12" fmla="*/ 88129 h 6857997"/>
              <a:gd name="connsiteX13" fmla="*/ 5560965 w 6095695"/>
              <a:gd name="connsiteY13" fmla="*/ 3718209 h 6857997"/>
              <a:gd name="connsiteX14" fmla="*/ 4325417 w 6095695"/>
              <a:gd name="connsiteY14" fmla="*/ 6637392 h 6857997"/>
              <a:gd name="connsiteX15" fmla="*/ 4077394 w 6095695"/>
              <a:gd name="connsiteY15" fmla="*/ 6857997 h 6857997"/>
              <a:gd name="connsiteX16" fmla="*/ 0 w 6095695"/>
              <a:gd name="connsiteY16"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Head with Gears">
            <a:extLst>
              <a:ext uri="{FF2B5EF4-FFF2-40B4-BE49-F238E27FC236}">
                <a16:creationId xmlns:a16="http://schemas.microsoft.com/office/drawing/2014/main" id="{6B76F86C-CA0F-4A2E-91B2-C63B47CE53E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47150" y="1526651"/>
            <a:ext cx="3804698" cy="3804698"/>
          </a:xfrm>
          <a:prstGeom prst="rect">
            <a:avLst/>
          </a:prstGeom>
        </p:spPr>
      </p:pic>
    </p:spTree>
    <p:extLst>
      <p:ext uri="{BB962C8B-B14F-4D97-AF65-F5344CB8AC3E}">
        <p14:creationId xmlns:p14="http://schemas.microsoft.com/office/powerpoint/2010/main" val="43245641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7216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en-US" dirty="0">
              <a:solidFill>
                <a:schemeClr val="accent2"/>
              </a:solidFill>
            </a:endParaRPr>
          </a:p>
          <a:p>
            <a:pPr lvl="1"/>
            <a:r>
              <a:rPr lang="en-US" dirty="0">
                <a:solidFill>
                  <a:srgbClr val="0070C0"/>
                </a:solidFill>
              </a:rPr>
              <a:t>Points et question </a:t>
            </a:r>
            <a:r>
              <a:rPr lang="en-US" dirty="0" err="1">
                <a:solidFill>
                  <a:srgbClr val="0070C0"/>
                </a:solidFill>
              </a:rPr>
              <a:t>soulevés</a:t>
            </a:r>
            <a:r>
              <a:rPr lang="en-US" dirty="0">
                <a:solidFill>
                  <a:srgbClr val="0070C0"/>
                </a:solidFill>
              </a:rPr>
              <a:t> par la conception de la nouvelle version du </a:t>
            </a:r>
            <a:r>
              <a:rPr lang="en-US" dirty="0" err="1">
                <a:solidFill>
                  <a:srgbClr val="0070C0"/>
                </a:solidFill>
              </a:rPr>
              <a:t>jeu</a:t>
            </a:r>
            <a:r>
              <a:rPr lang="en-US" dirty="0">
                <a:solidFill>
                  <a:srgbClr val="0070C0"/>
                </a:solidFill>
              </a:rPr>
              <a:t> :</a:t>
            </a:r>
          </a:p>
          <a:p>
            <a:pPr lvl="2"/>
            <a:r>
              <a:rPr lang="fr-FR" dirty="0"/>
              <a:t>Le code est dupliqué dans l’ensemble des classes qui héritent de la classe “Duck” mais fonctionnellement concerné par la nouvelle fonctionnalité développée pour la nouvelle version du jeu</a:t>
            </a:r>
            <a:endParaRPr lang="en-US" dirty="0"/>
          </a:p>
          <a:p>
            <a:pPr lvl="2"/>
            <a:r>
              <a:rPr lang="fr-FR" dirty="0"/>
              <a:t>Des effets de bord ( </a:t>
            </a:r>
            <a:r>
              <a:rPr lang="fr-FR" dirty="0" err="1"/>
              <a:t>side</a:t>
            </a:r>
            <a:r>
              <a:rPr lang="fr-FR" dirty="0"/>
              <a:t> </a:t>
            </a:r>
            <a:r>
              <a:rPr lang="fr-FR" dirty="0" err="1"/>
              <a:t>effects</a:t>
            </a:r>
            <a:r>
              <a:rPr lang="fr-FR" dirty="0"/>
              <a:t> ) ont été constates en adoptant la nouvelle conception</a:t>
            </a:r>
            <a:endParaRPr lang="en-US" dirty="0"/>
          </a:p>
          <a:p>
            <a:pPr lvl="2"/>
            <a:r>
              <a:rPr lang="fr-FR" dirty="0"/>
              <a:t>De point de vue métier et fonctionnel, on ne peut jamais prévoir ce qui a ou non un sens ! (Exemple canard qui vole ou qui ne vole pas, un canard qui danse …</a:t>
            </a:r>
            <a:r>
              <a:rPr lang="en-US" dirty="0">
                <a:sym typeface="Wingdings" panose="05000000000000000000" pitchFamily="2" charset="2"/>
              </a:rPr>
              <a:t></a:t>
            </a:r>
            <a:r>
              <a:rPr lang="fr-FR" dirty="0"/>
              <a:t>)</a:t>
            </a:r>
            <a:endParaRPr lang="en-US" dirty="0"/>
          </a:p>
          <a:p>
            <a:pPr lvl="2"/>
            <a:r>
              <a:rPr lang="fr-FR" dirty="0"/>
              <a:t>Les comportements des applications en runtime est difficilement imprévisible même avec un bon taux de couverture de tests ( la démo de simulation du canard en caoutchouc ou en bois pour le jeu </a:t>
            </a:r>
            <a:r>
              <a:rPr lang="fr-FR" dirty="0" err="1"/>
              <a:t>SimUDuck</a:t>
            </a:r>
            <a:r>
              <a:rPr lang="fr-FR" dirty="0"/>
              <a:t>)</a:t>
            </a:r>
            <a:endParaRPr lang="en-US" dirty="0"/>
          </a:p>
          <a:p>
            <a:pPr lvl="2"/>
            <a:r>
              <a:rPr lang="fr-FR" dirty="0"/>
              <a:t>La maintenance du code est un cout supplémentaire dans le cas d’une mauvaise conception</a:t>
            </a:r>
          </a:p>
          <a:p>
            <a:pPr lvl="2"/>
            <a:endParaRPr lang="fr-FR" dirty="0"/>
          </a:p>
          <a:p>
            <a:pPr lvl="1"/>
            <a:r>
              <a:rPr lang="fr-FR" dirty="0">
                <a:solidFill>
                  <a:srgbClr val="0070C0"/>
                </a:solidFill>
              </a:rPr>
              <a:t>Et Si on change la conception initiale, on mettant une </a:t>
            </a:r>
            <a:r>
              <a:rPr lang="fr-FR" b="1" dirty="0">
                <a:solidFill>
                  <a:srgbClr val="0070C0"/>
                </a:solidFill>
              </a:rPr>
              <a:t>interface</a:t>
            </a:r>
            <a:r>
              <a:rPr lang="fr-FR" dirty="0">
                <a:solidFill>
                  <a:srgbClr val="0070C0"/>
                </a:solidFill>
              </a:rPr>
              <a:t>:</a:t>
            </a:r>
          </a:p>
          <a:p>
            <a:pPr marL="548640" lvl="2" indent="0">
              <a:buNone/>
            </a:pPr>
            <a:r>
              <a:rPr lang="en-US" dirty="0"/>
              <a:t>Après </a:t>
            </a:r>
            <a:r>
              <a:rPr lang="fr-FR" dirty="0"/>
              <a:t>cette</a:t>
            </a:r>
            <a:r>
              <a:rPr lang="en-US" dirty="0"/>
              <a:t> experience </a:t>
            </a:r>
            <a:r>
              <a:rPr lang="fr-FR" dirty="0"/>
              <a:t>l’équipe</a:t>
            </a:r>
            <a:r>
              <a:rPr lang="en-US" dirty="0"/>
              <a:t> de </a:t>
            </a:r>
            <a:r>
              <a:rPr lang="fr-FR" dirty="0"/>
              <a:t>développement</a:t>
            </a:r>
            <a:r>
              <a:rPr lang="en-US" dirty="0"/>
              <a:t> </a:t>
            </a:r>
            <a:r>
              <a:rPr lang="en-US" dirty="0" err="1"/>
              <a:t>pensent</a:t>
            </a:r>
            <a:r>
              <a:rPr lang="en-US" dirty="0"/>
              <a:t> </a:t>
            </a:r>
            <a:r>
              <a:rPr lang="en-US" dirty="0" err="1"/>
              <a:t>maintenant</a:t>
            </a:r>
            <a:r>
              <a:rPr lang="en-US" dirty="0"/>
              <a:t> que </a:t>
            </a:r>
            <a:r>
              <a:rPr lang="fr-FR" dirty="0"/>
              <a:t>l’</a:t>
            </a:r>
            <a:r>
              <a:rPr lang="fr-FR" dirty="0" err="1"/>
              <a:t>heritage</a:t>
            </a:r>
            <a:r>
              <a:rPr lang="en-US" dirty="0"/>
              <a:t> </a:t>
            </a:r>
            <a:r>
              <a:rPr lang="en-US" dirty="0" err="1"/>
              <a:t>n’est</a:t>
            </a:r>
            <a:r>
              <a:rPr lang="en-US" dirty="0"/>
              <a:t> pas </a:t>
            </a:r>
            <a:r>
              <a:rPr lang="fr-FR" dirty="0"/>
              <a:t>adapté comme solution au cas présent pour le jeu </a:t>
            </a:r>
            <a:r>
              <a:rPr lang="fr-FR" dirty="0" err="1"/>
              <a:t>SimUDuck</a:t>
            </a:r>
            <a:r>
              <a:rPr lang="fr-FR" dirty="0"/>
              <a:t> .</a:t>
            </a:r>
          </a:p>
          <a:p>
            <a:pPr marL="548640" lvl="2" indent="0">
              <a:buNone/>
            </a:pPr>
            <a:r>
              <a:rPr lang="fr-FR" dirty="0"/>
              <a:t>Ils ont décidé de ne pas ajouter la méthode </a:t>
            </a:r>
            <a:r>
              <a:rPr lang="fr-FR" dirty="0" err="1"/>
              <a:t>fly</a:t>
            </a:r>
            <a:r>
              <a:rPr lang="fr-FR" dirty="0"/>
              <a:t>() dans la classe “Duck” , mais </a:t>
            </a:r>
            <a:r>
              <a:rPr lang="fr-FR" dirty="0" err="1"/>
              <a:t>plutot</a:t>
            </a:r>
            <a:r>
              <a:rPr lang="fr-FR" dirty="0"/>
              <a:t> de </a:t>
            </a:r>
            <a:r>
              <a:rPr lang="fr-FR" dirty="0" err="1"/>
              <a:t>creer</a:t>
            </a:r>
            <a:r>
              <a:rPr lang="fr-FR" dirty="0"/>
              <a:t> une nouvelle interface </a:t>
            </a:r>
          </a:p>
          <a:p>
            <a:pPr lvl="1">
              <a:buFont typeface="Courier New" panose="02070309020205020404" pitchFamily="49" charset="0"/>
              <a:buChar char="o"/>
            </a:pPr>
            <a:endParaRPr lang="fr-FR"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49302922-CE9A-4BE3-9E85-BE3AB5718B9C}"/>
              </a:ext>
            </a:extLst>
          </p:cNvPr>
          <p:cNvPicPr>
            <a:picLocks noChangeAspect="1"/>
          </p:cNvPicPr>
          <p:nvPr/>
        </p:nvPicPr>
        <p:blipFill>
          <a:blip r:embed="rId2"/>
          <a:stretch>
            <a:fillRect/>
          </a:stretch>
        </p:blipFill>
        <p:spPr>
          <a:xfrm>
            <a:off x="5703117" y="5856580"/>
            <a:ext cx="981075" cy="666750"/>
          </a:xfrm>
          <a:prstGeom prst="rect">
            <a:avLst/>
          </a:prstGeom>
        </p:spPr>
      </p:pic>
    </p:spTree>
    <p:extLst>
      <p:ext uri="{BB962C8B-B14F-4D97-AF65-F5344CB8AC3E}">
        <p14:creationId xmlns:p14="http://schemas.microsoft.com/office/powerpoint/2010/main" val="268867775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:Command Pattern</a:t>
            </a:r>
          </a:p>
          <a:p>
            <a:r>
              <a:rPr lang="fr-FR" sz="1800" dirty="0"/>
              <a:t>Etudions les interactions en détail : </a:t>
            </a:r>
          </a:p>
          <a:p>
            <a:pPr lvl="1"/>
            <a:r>
              <a:rPr lang="fr-FR" sz="1600" dirty="0"/>
              <a:t>Serveur/Serveuse</a:t>
            </a:r>
          </a:p>
          <a:p>
            <a:pPr lvl="2"/>
            <a:r>
              <a:rPr lang="fr-FR" sz="1400" dirty="0"/>
              <a:t>Le serveur prends la commande du client et continue d’aider le client jusqu’à mettre la commande dans le compteur des commandes du restaurant et finalement invoque la méthode </a:t>
            </a:r>
            <a:r>
              <a:rPr lang="fr-FR" sz="1400" dirty="0" err="1"/>
              <a:t>passerCommande</a:t>
            </a:r>
            <a:r>
              <a:rPr lang="fr-FR" sz="1400" dirty="0"/>
              <a:t>() pour avoir en sortie le repas demandé par le client</a:t>
            </a:r>
          </a:p>
        </p:txBody>
      </p:sp>
      <p:pic>
        <p:nvPicPr>
          <p:cNvPr id="5" name="Picture 4">
            <a:extLst>
              <a:ext uri="{FF2B5EF4-FFF2-40B4-BE49-F238E27FC236}">
                <a16:creationId xmlns:a16="http://schemas.microsoft.com/office/drawing/2014/main" id="{B59EAA4D-DF80-40EA-BE1D-905936E87861}"/>
              </a:ext>
            </a:extLst>
          </p:cNvPr>
          <p:cNvPicPr>
            <a:picLocks noChangeAspect="1"/>
          </p:cNvPicPr>
          <p:nvPr/>
        </p:nvPicPr>
        <p:blipFill>
          <a:blip r:embed="rId2"/>
          <a:stretch>
            <a:fillRect/>
          </a:stretch>
        </p:blipFill>
        <p:spPr>
          <a:xfrm>
            <a:off x="4435353" y="2650680"/>
            <a:ext cx="3468932" cy="3379985"/>
          </a:xfrm>
          <a:prstGeom prst="rect">
            <a:avLst/>
          </a:prstGeom>
        </p:spPr>
      </p:pic>
    </p:spTree>
    <p:extLst>
      <p:ext uri="{BB962C8B-B14F-4D97-AF65-F5344CB8AC3E}">
        <p14:creationId xmlns:p14="http://schemas.microsoft.com/office/powerpoint/2010/main" val="359842414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:Command Pattern</a:t>
            </a:r>
          </a:p>
          <a:p>
            <a:r>
              <a:rPr lang="fr-FR" sz="1800" dirty="0"/>
              <a:t>Etudions les interactions en détail : </a:t>
            </a:r>
          </a:p>
          <a:p>
            <a:pPr lvl="1"/>
            <a:r>
              <a:rPr lang="fr-FR" sz="1600" dirty="0"/>
              <a:t>Cuisinier</a:t>
            </a:r>
          </a:p>
          <a:p>
            <a:pPr lvl="2"/>
            <a:r>
              <a:rPr lang="fr-FR" sz="1400" dirty="0"/>
              <a:t>Une fois la méthode </a:t>
            </a:r>
            <a:r>
              <a:rPr lang="fr-FR" sz="1400" dirty="0" err="1"/>
              <a:t>passerCommande</a:t>
            </a:r>
            <a:r>
              <a:rPr lang="fr-FR" sz="1400" dirty="0"/>
              <a:t>() est invoquée, le cuisinier implémente le détail (cuisine et prépare le repas commandé).Le détail des actions est encapsuler dans la méthode </a:t>
            </a:r>
            <a:r>
              <a:rPr lang="fr-FR" sz="1400" dirty="0" err="1"/>
              <a:t>passerCommande</a:t>
            </a:r>
            <a:r>
              <a:rPr lang="fr-FR" sz="1400" dirty="0"/>
              <a:t>() et le cuisinier n’a jamais besoin de communiquer directement avec le serveur!</a:t>
            </a:r>
          </a:p>
        </p:txBody>
      </p:sp>
      <p:pic>
        <p:nvPicPr>
          <p:cNvPr id="4" name="Picture 3">
            <a:extLst>
              <a:ext uri="{FF2B5EF4-FFF2-40B4-BE49-F238E27FC236}">
                <a16:creationId xmlns:a16="http://schemas.microsoft.com/office/drawing/2014/main" id="{81A086EC-E0A3-41E0-9462-A66BA50CEAEF}"/>
              </a:ext>
            </a:extLst>
          </p:cNvPr>
          <p:cNvPicPr>
            <a:picLocks noChangeAspect="1"/>
          </p:cNvPicPr>
          <p:nvPr/>
        </p:nvPicPr>
        <p:blipFill>
          <a:blip r:embed="rId2"/>
          <a:stretch>
            <a:fillRect/>
          </a:stretch>
        </p:blipFill>
        <p:spPr>
          <a:xfrm>
            <a:off x="3401524" y="3043970"/>
            <a:ext cx="4562475" cy="3038475"/>
          </a:xfrm>
          <a:prstGeom prst="rect">
            <a:avLst/>
          </a:prstGeom>
        </p:spPr>
      </p:pic>
    </p:spTree>
    <p:extLst>
      <p:ext uri="{BB962C8B-B14F-4D97-AF65-F5344CB8AC3E}">
        <p14:creationId xmlns:p14="http://schemas.microsoft.com/office/powerpoint/2010/main" val="110006093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:Command Pattern</a:t>
            </a:r>
          </a:p>
          <a:p>
            <a:pPr lvl="1"/>
            <a:r>
              <a:rPr lang="fr-FR" sz="1600" dirty="0"/>
              <a:t>Analogie entre notre exemple avec le design pattern « Command pattern):</a:t>
            </a:r>
          </a:p>
          <a:p>
            <a:pPr marL="274320" lvl="1" indent="0">
              <a:buNone/>
            </a:pPr>
            <a:endParaRPr lang="fr-FR" sz="1600" dirty="0"/>
          </a:p>
        </p:txBody>
      </p:sp>
      <p:pic>
        <p:nvPicPr>
          <p:cNvPr id="4" name="Picture 3">
            <a:extLst>
              <a:ext uri="{FF2B5EF4-FFF2-40B4-BE49-F238E27FC236}">
                <a16:creationId xmlns:a16="http://schemas.microsoft.com/office/drawing/2014/main" id="{E99B34BB-3607-4335-80AB-55B8DA465739}"/>
              </a:ext>
            </a:extLst>
          </p:cNvPr>
          <p:cNvPicPr>
            <a:picLocks noChangeAspect="1"/>
          </p:cNvPicPr>
          <p:nvPr/>
        </p:nvPicPr>
        <p:blipFill rotWithShape="1">
          <a:blip r:embed="rId2"/>
          <a:srcRect l="174"/>
          <a:stretch/>
        </p:blipFill>
        <p:spPr>
          <a:xfrm>
            <a:off x="366345" y="1893929"/>
            <a:ext cx="10815335" cy="4322233"/>
          </a:xfrm>
          <a:prstGeom prst="rect">
            <a:avLst/>
          </a:prstGeom>
        </p:spPr>
      </p:pic>
    </p:spTree>
    <p:extLst>
      <p:ext uri="{BB962C8B-B14F-4D97-AF65-F5344CB8AC3E}">
        <p14:creationId xmlns:p14="http://schemas.microsoft.com/office/powerpoint/2010/main" val="122353599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:Command Pattern</a:t>
            </a:r>
          </a:p>
          <a:p>
            <a:r>
              <a:rPr lang="fr-FR" sz="1800" dirty="0"/>
              <a:t>Ce model porte l'encapsulation à un tout autre niveau en permettant d’encapsuler l'appel de méthodes.</a:t>
            </a:r>
          </a:p>
          <a:p>
            <a:r>
              <a:rPr lang="fr-FR" sz="1800" dirty="0"/>
              <a:t>Encapsuler l'invocation d’une méthode signifie que le détail d’implémentation de la méthode invoquée est peu important à l’objet qui invoque la méthode en question. </a:t>
            </a:r>
          </a:p>
          <a:p>
            <a:r>
              <a:rPr lang="fr-FR" sz="1800" dirty="0"/>
              <a:t>Il permet de découpler le demandeur d'une action de l'objet qui exécute réellement l'action. Ceci est possible via l’introduction des «objets de commande» dans votre conception. Un objet de commande encapsule une demande de faire quelque sur un objet spécifique. .Un objet de commande sait comment parler au bon objet pour faire le travail. </a:t>
            </a:r>
          </a:p>
          <a:p>
            <a:r>
              <a:rPr lang="fr-FR" sz="1800" dirty="0"/>
              <a:t>Ce design pattern permet de créer une API dans laquelle les objets de commande peuvent être utilisés afin de permettre au code distant de rester très simple. </a:t>
            </a:r>
          </a:p>
        </p:txBody>
      </p:sp>
    </p:spTree>
    <p:extLst>
      <p:ext uri="{BB962C8B-B14F-4D97-AF65-F5344CB8AC3E}">
        <p14:creationId xmlns:p14="http://schemas.microsoft.com/office/powerpoint/2010/main" val="161666344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:Command Pattern</a:t>
            </a:r>
          </a:p>
          <a:p>
            <a:pPr lvl="1"/>
            <a:r>
              <a:rPr lang="fr-FR" sz="1600" dirty="0"/>
              <a:t>Analogie entre notre exemple avec le design pattern « Command pattern):</a:t>
            </a:r>
          </a:p>
          <a:p>
            <a:pPr marL="274320" lvl="1" indent="0">
              <a:buNone/>
            </a:pPr>
            <a:endParaRPr lang="fr-FR" sz="1600" dirty="0"/>
          </a:p>
        </p:txBody>
      </p:sp>
      <p:graphicFrame>
        <p:nvGraphicFramePr>
          <p:cNvPr id="5" name="Table 5">
            <a:extLst>
              <a:ext uri="{FF2B5EF4-FFF2-40B4-BE49-F238E27FC236}">
                <a16:creationId xmlns:a16="http://schemas.microsoft.com/office/drawing/2014/main" id="{8E219988-40B6-4A03-AFE8-0271A48AE6A8}"/>
              </a:ext>
            </a:extLst>
          </p:cNvPr>
          <p:cNvGraphicFramePr>
            <a:graphicFrameLocks noGrp="1"/>
          </p:cNvGraphicFramePr>
          <p:nvPr>
            <p:extLst>
              <p:ext uri="{D42A27DB-BD31-4B8C-83A1-F6EECF244321}">
                <p14:modId xmlns:p14="http://schemas.microsoft.com/office/powerpoint/2010/main" val="1603764277"/>
              </p:ext>
            </p:extLst>
          </p:nvPr>
        </p:nvGraphicFramePr>
        <p:xfrm>
          <a:off x="1196731" y="1959382"/>
          <a:ext cx="8128000" cy="25958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724570251"/>
                    </a:ext>
                  </a:extLst>
                </a:gridCol>
                <a:gridCol w="4064000">
                  <a:extLst>
                    <a:ext uri="{9D8B030D-6E8A-4147-A177-3AD203B41FA5}">
                      <a16:colId xmlns:a16="http://schemas.microsoft.com/office/drawing/2014/main" val="516331762"/>
                    </a:ext>
                  </a:extLst>
                </a:gridCol>
              </a:tblGrid>
              <a:tr h="370840">
                <a:tc>
                  <a:txBody>
                    <a:bodyPr/>
                    <a:lstStyle/>
                    <a:p>
                      <a:r>
                        <a:rPr lang="fr-FR" dirty="0"/>
                        <a:t>Diner</a:t>
                      </a:r>
                    </a:p>
                  </a:txBody>
                  <a:tcPr/>
                </a:tc>
                <a:tc>
                  <a:txBody>
                    <a:bodyPr/>
                    <a:lstStyle/>
                    <a:p>
                      <a:r>
                        <a:rPr lang="fr-FR" dirty="0"/>
                        <a:t>Command pattern</a:t>
                      </a:r>
                    </a:p>
                  </a:txBody>
                  <a:tcPr/>
                </a:tc>
                <a:extLst>
                  <a:ext uri="{0D108BD9-81ED-4DB2-BD59-A6C34878D82A}">
                    <a16:rowId xmlns:a16="http://schemas.microsoft.com/office/drawing/2014/main" val="85398058"/>
                  </a:ext>
                </a:extLst>
              </a:tr>
              <a:tr h="370840">
                <a:tc>
                  <a:txBody>
                    <a:bodyPr/>
                    <a:lstStyle/>
                    <a:p>
                      <a:r>
                        <a:rPr lang="fr-FR" dirty="0"/>
                        <a:t>Serveur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Command</a:t>
                      </a:r>
                    </a:p>
                  </a:txBody>
                  <a:tcPr/>
                </a:tc>
                <a:extLst>
                  <a:ext uri="{0D108BD9-81ED-4DB2-BD59-A6C34878D82A}">
                    <a16:rowId xmlns:a16="http://schemas.microsoft.com/office/drawing/2014/main" val="131313107"/>
                  </a:ext>
                </a:extLst>
              </a:tr>
              <a:tr h="370840">
                <a:tc>
                  <a:txBody>
                    <a:bodyPr/>
                    <a:lstStyle/>
                    <a:p>
                      <a:r>
                        <a:rPr lang="fr-FR" dirty="0"/>
                        <a:t>Cuisinier</a:t>
                      </a:r>
                    </a:p>
                  </a:txBody>
                  <a:tcPr/>
                </a:tc>
                <a:tc>
                  <a:txBody>
                    <a:bodyPr/>
                    <a:lstStyle/>
                    <a:p>
                      <a:r>
                        <a:rPr lang="fr-FR" dirty="0" err="1"/>
                        <a:t>execute</a:t>
                      </a:r>
                      <a:r>
                        <a:rPr lang="fr-FR" dirty="0"/>
                        <a:t>()</a:t>
                      </a:r>
                    </a:p>
                  </a:txBody>
                  <a:tcPr/>
                </a:tc>
                <a:extLst>
                  <a:ext uri="{0D108BD9-81ED-4DB2-BD59-A6C34878D82A}">
                    <a16:rowId xmlns:a16="http://schemas.microsoft.com/office/drawing/2014/main" val="2644216967"/>
                  </a:ext>
                </a:extLst>
              </a:tr>
              <a:tr h="370840">
                <a:tc>
                  <a:txBody>
                    <a:bodyPr/>
                    <a:lstStyle/>
                    <a:p>
                      <a:r>
                        <a:rPr lang="fr-FR" dirty="0" err="1"/>
                        <a:t>passerCommande</a:t>
                      </a:r>
                      <a:r>
                        <a:rPr lang="fr-FR" dirty="0"/>
                        <a:t>()</a:t>
                      </a:r>
                    </a:p>
                  </a:txBody>
                  <a:tcPr/>
                </a:tc>
                <a:tc>
                  <a:txBody>
                    <a:bodyPr/>
                    <a:lstStyle/>
                    <a:p>
                      <a:r>
                        <a:rPr lang="fr-FR" dirty="0"/>
                        <a:t>Client</a:t>
                      </a:r>
                    </a:p>
                  </a:txBody>
                  <a:tcPr/>
                </a:tc>
                <a:extLst>
                  <a:ext uri="{0D108BD9-81ED-4DB2-BD59-A6C34878D82A}">
                    <a16:rowId xmlns:a16="http://schemas.microsoft.com/office/drawing/2014/main" val="4153837521"/>
                  </a:ext>
                </a:extLst>
              </a:tr>
              <a:tr h="370840">
                <a:tc>
                  <a:txBody>
                    <a:bodyPr/>
                    <a:lstStyle/>
                    <a:p>
                      <a:r>
                        <a:rPr lang="fr-FR" dirty="0"/>
                        <a:t>Commande (choix du client)</a:t>
                      </a:r>
                    </a:p>
                  </a:txBody>
                  <a:tcPr/>
                </a:tc>
                <a:tc>
                  <a:txBody>
                    <a:bodyPr/>
                    <a:lstStyle/>
                    <a:p>
                      <a:r>
                        <a:rPr lang="fr-FR" dirty="0" err="1"/>
                        <a:t>Invoker</a:t>
                      </a:r>
                      <a:endParaRPr lang="fr-FR" dirty="0"/>
                    </a:p>
                  </a:txBody>
                  <a:tcPr/>
                </a:tc>
                <a:extLst>
                  <a:ext uri="{0D108BD9-81ED-4DB2-BD59-A6C34878D82A}">
                    <a16:rowId xmlns:a16="http://schemas.microsoft.com/office/drawing/2014/main" val="2330296963"/>
                  </a:ext>
                </a:extLst>
              </a:tr>
              <a:tr h="370840">
                <a:tc>
                  <a:txBody>
                    <a:bodyPr/>
                    <a:lstStyle/>
                    <a:p>
                      <a:r>
                        <a:rPr lang="fr-FR" dirty="0"/>
                        <a:t>Client du restaurant</a:t>
                      </a:r>
                    </a:p>
                  </a:txBody>
                  <a:tcPr/>
                </a:tc>
                <a:tc>
                  <a:txBody>
                    <a:bodyPr/>
                    <a:lstStyle/>
                    <a:p>
                      <a:r>
                        <a:rPr lang="fr-FR" dirty="0" err="1"/>
                        <a:t>Receiver</a:t>
                      </a:r>
                      <a:endParaRPr lang="fr-FR" dirty="0"/>
                    </a:p>
                  </a:txBody>
                  <a:tcPr/>
                </a:tc>
                <a:extLst>
                  <a:ext uri="{0D108BD9-81ED-4DB2-BD59-A6C34878D82A}">
                    <a16:rowId xmlns:a16="http://schemas.microsoft.com/office/drawing/2014/main" val="1951705363"/>
                  </a:ext>
                </a:extLst>
              </a:tr>
              <a:tr h="370840">
                <a:tc>
                  <a:txBody>
                    <a:bodyPr/>
                    <a:lstStyle/>
                    <a:p>
                      <a:r>
                        <a:rPr lang="fr-FR" dirty="0" err="1"/>
                        <a:t>prendreCommande</a:t>
                      </a:r>
                      <a:r>
                        <a:rPr lang="fr-FR" dirty="0"/>
                        <a:t>()</a:t>
                      </a:r>
                    </a:p>
                  </a:txBody>
                  <a:tcPr/>
                </a:tc>
                <a:tc>
                  <a:txBody>
                    <a:bodyPr/>
                    <a:lstStyle/>
                    <a:p>
                      <a:r>
                        <a:rPr lang="fr-FR" dirty="0" err="1"/>
                        <a:t>setCommand</a:t>
                      </a:r>
                      <a:r>
                        <a:rPr lang="fr-FR" dirty="0"/>
                        <a:t>()</a:t>
                      </a:r>
                    </a:p>
                  </a:txBody>
                  <a:tcPr/>
                </a:tc>
                <a:extLst>
                  <a:ext uri="{0D108BD9-81ED-4DB2-BD59-A6C34878D82A}">
                    <a16:rowId xmlns:a16="http://schemas.microsoft.com/office/drawing/2014/main" val="2135133661"/>
                  </a:ext>
                </a:extLst>
              </a:tr>
            </a:tbl>
          </a:graphicData>
        </a:graphic>
      </p:graphicFrame>
    </p:spTree>
    <p:extLst>
      <p:ext uri="{BB962C8B-B14F-4D97-AF65-F5344CB8AC3E}">
        <p14:creationId xmlns:p14="http://schemas.microsoft.com/office/powerpoint/2010/main" val="326076909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pPr lvl="1"/>
            <a:r>
              <a:rPr lang="fr-FR" sz="1600" dirty="0">
                <a:solidFill>
                  <a:srgbClr val="0070C0"/>
                </a:solidFill>
              </a:rPr>
              <a:t>L’objet command dans un exemple (éteindre/allumer une lumière)</a:t>
            </a:r>
          </a:p>
          <a:p>
            <a:pPr marL="891540" lvl="2" indent="-342900">
              <a:buFont typeface="+mj-lt"/>
              <a:buAutoNum type="alphaUcPeriod"/>
            </a:pPr>
            <a:r>
              <a:rPr lang="fr-FR" sz="1400" dirty="0">
                <a:solidFill>
                  <a:srgbClr val="0070C0"/>
                </a:solidFill>
              </a:rPr>
              <a:t>Implémentation de l’objet command</a:t>
            </a:r>
          </a:p>
        </p:txBody>
      </p:sp>
      <p:pic>
        <p:nvPicPr>
          <p:cNvPr id="4" name="Picture 3">
            <a:extLst>
              <a:ext uri="{FF2B5EF4-FFF2-40B4-BE49-F238E27FC236}">
                <a16:creationId xmlns:a16="http://schemas.microsoft.com/office/drawing/2014/main" id="{2C377912-4233-4C91-BA46-501B53E0033A}"/>
              </a:ext>
            </a:extLst>
          </p:cNvPr>
          <p:cNvPicPr>
            <a:picLocks noChangeAspect="1"/>
          </p:cNvPicPr>
          <p:nvPr/>
        </p:nvPicPr>
        <p:blipFill rotWithShape="1">
          <a:blip r:embed="rId2"/>
          <a:srcRect l="27404" t="10641" r="52765" b="78770"/>
          <a:stretch/>
        </p:blipFill>
        <p:spPr>
          <a:xfrm>
            <a:off x="2154116" y="2216589"/>
            <a:ext cx="3173043" cy="1019907"/>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9201C149-1143-4F95-B94E-27DDF943E711}"/>
              </a:ext>
            </a:extLst>
          </p:cNvPr>
          <p:cNvPicPr>
            <a:picLocks noChangeAspect="1"/>
          </p:cNvPicPr>
          <p:nvPr/>
        </p:nvPicPr>
        <p:blipFill>
          <a:blip r:embed="rId3"/>
          <a:stretch>
            <a:fillRect/>
          </a:stretch>
        </p:blipFill>
        <p:spPr>
          <a:xfrm>
            <a:off x="7022521" y="1889656"/>
            <a:ext cx="3153508" cy="1416252"/>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5C66BE58-6256-44B0-B80D-6D6E61159F6B}"/>
              </a:ext>
            </a:extLst>
          </p:cNvPr>
          <p:cNvPicPr>
            <a:picLocks noChangeAspect="1"/>
          </p:cNvPicPr>
          <p:nvPr/>
        </p:nvPicPr>
        <p:blipFill>
          <a:blip r:embed="rId4"/>
          <a:stretch>
            <a:fillRect/>
          </a:stretch>
        </p:blipFill>
        <p:spPr>
          <a:xfrm>
            <a:off x="3179793" y="3997147"/>
            <a:ext cx="3186236" cy="2124157"/>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04E5C014-4278-4927-BD5E-7061E19B1A32}"/>
              </a:ext>
            </a:extLst>
          </p:cNvPr>
          <p:cNvPicPr>
            <a:picLocks noChangeAspect="1"/>
          </p:cNvPicPr>
          <p:nvPr/>
        </p:nvPicPr>
        <p:blipFill>
          <a:blip r:embed="rId5"/>
          <a:stretch>
            <a:fillRect/>
          </a:stretch>
        </p:blipFill>
        <p:spPr>
          <a:xfrm>
            <a:off x="7189909" y="3837162"/>
            <a:ext cx="3181274" cy="200434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0979023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pPr lvl="1"/>
            <a:r>
              <a:rPr lang="fr-FR" sz="1600" dirty="0">
                <a:solidFill>
                  <a:srgbClr val="0070C0"/>
                </a:solidFill>
              </a:rPr>
              <a:t>L’objet command dans un exemple (éteindre/allumer une lumière)</a:t>
            </a:r>
          </a:p>
          <a:p>
            <a:pPr marL="891540" lvl="2" indent="-342900">
              <a:buFont typeface="+mj-lt"/>
              <a:buAutoNum type="alphaUcPeriod" startAt="2"/>
            </a:pPr>
            <a:r>
              <a:rPr lang="fr-FR" sz="1400" dirty="0">
                <a:solidFill>
                  <a:srgbClr val="0070C0"/>
                </a:solidFill>
              </a:rPr>
              <a:t>Utilisation de l’objet command : supposons que la lumière est contrôlée à distance via une télécommande</a:t>
            </a:r>
          </a:p>
        </p:txBody>
      </p:sp>
      <p:pic>
        <p:nvPicPr>
          <p:cNvPr id="5" name="Picture 4">
            <a:extLst>
              <a:ext uri="{FF2B5EF4-FFF2-40B4-BE49-F238E27FC236}">
                <a16:creationId xmlns:a16="http://schemas.microsoft.com/office/drawing/2014/main" id="{73091DCE-479F-4E20-8BA6-49B6F47E7D52}"/>
              </a:ext>
            </a:extLst>
          </p:cNvPr>
          <p:cNvPicPr>
            <a:picLocks noChangeAspect="1"/>
          </p:cNvPicPr>
          <p:nvPr/>
        </p:nvPicPr>
        <p:blipFill>
          <a:blip r:embed="rId2"/>
          <a:stretch>
            <a:fillRect/>
          </a:stretch>
        </p:blipFill>
        <p:spPr>
          <a:xfrm>
            <a:off x="526742" y="2382855"/>
            <a:ext cx="4057650" cy="3257550"/>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72E3623E-8786-4CAF-A77E-ABF43AEDEE55}"/>
              </a:ext>
            </a:extLst>
          </p:cNvPr>
          <p:cNvPicPr>
            <a:picLocks noChangeAspect="1"/>
          </p:cNvPicPr>
          <p:nvPr/>
        </p:nvPicPr>
        <p:blipFill>
          <a:blip r:embed="rId3"/>
          <a:stretch>
            <a:fillRect/>
          </a:stretch>
        </p:blipFill>
        <p:spPr>
          <a:xfrm>
            <a:off x="4825144" y="2220790"/>
            <a:ext cx="6181725" cy="3981450"/>
          </a:xfrm>
          <a:prstGeom prst="rect">
            <a:avLst/>
          </a:prstGeom>
        </p:spPr>
      </p:pic>
    </p:spTree>
    <p:extLst>
      <p:ext uri="{BB962C8B-B14F-4D97-AF65-F5344CB8AC3E}">
        <p14:creationId xmlns:p14="http://schemas.microsoft.com/office/powerpoint/2010/main" val="84078948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Diagramme de classe du Command pattern</a:t>
            </a:r>
          </a:p>
          <a:p>
            <a:pPr marL="0" indent="0">
              <a:buNone/>
            </a:pPr>
            <a:endParaRPr lang="fr-FR" dirty="0">
              <a:solidFill>
                <a:schemeClr val="accent2"/>
              </a:solidFill>
            </a:endParaRPr>
          </a:p>
          <a:p>
            <a:pPr marL="0" indent="0">
              <a:buNone/>
            </a:pPr>
            <a:endParaRPr lang="fr-FR" dirty="0">
              <a:solidFill>
                <a:schemeClr val="accent2"/>
              </a:solidFill>
            </a:endParaRPr>
          </a:p>
        </p:txBody>
      </p:sp>
      <p:pic>
        <p:nvPicPr>
          <p:cNvPr id="4" name="Picture 3">
            <a:extLst>
              <a:ext uri="{FF2B5EF4-FFF2-40B4-BE49-F238E27FC236}">
                <a16:creationId xmlns:a16="http://schemas.microsoft.com/office/drawing/2014/main" id="{1698A4A3-AE75-4D79-B060-B1BA0624FCEB}"/>
              </a:ext>
            </a:extLst>
          </p:cNvPr>
          <p:cNvPicPr>
            <a:picLocks noChangeAspect="1"/>
          </p:cNvPicPr>
          <p:nvPr/>
        </p:nvPicPr>
        <p:blipFill rotWithShape="1">
          <a:blip r:embed="rId2"/>
          <a:srcRect t="5625"/>
          <a:stretch/>
        </p:blipFill>
        <p:spPr>
          <a:xfrm>
            <a:off x="1066800" y="1455938"/>
            <a:ext cx="9793705" cy="5192638"/>
          </a:xfrm>
          <a:prstGeom prst="rect">
            <a:avLst/>
          </a:prstGeom>
        </p:spPr>
      </p:pic>
    </p:spTree>
    <p:extLst>
      <p:ext uri="{BB962C8B-B14F-4D97-AF65-F5344CB8AC3E}">
        <p14:creationId xmlns:p14="http://schemas.microsoft.com/office/powerpoint/2010/main" val="3279241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a:t>
            </a:r>
          </a:p>
          <a:p>
            <a:pPr marL="0" indent="0">
              <a:buNone/>
            </a:pPr>
            <a:r>
              <a:rPr lang="fr-FR" dirty="0">
                <a:solidFill>
                  <a:schemeClr val="accent2"/>
                </a:solidFill>
              </a:rPr>
              <a:t>Command pattern est un modèle de conception comportementale qui encapsule la notion d’invocation. Il permet de séparer complètement le code initiateur de l'action, du code de l'action elle-même. Il permet  d’utiliser un objet pour encapsuler toutes les informations nécessaires pour effectuer une action ou déclencher un événement ultérieurement. Ces informations incluent le nom de la méthode, l'objet propriétaire de la méthode et les valeurs des paramètres de la méthode.</a:t>
            </a:r>
          </a:p>
        </p:txBody>
      </p:sp>
    </p:spTree>
    <p:extLst>
      <p:ext uri="{BB962C8B-B14F-4D97-AF65-F5344CB8AC3E}">
        <p14:creationId xmlns:p14="http://schemas.microsoft.com/office/powerpoint/2010/main" val="325888793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Adapter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:Adapter</a:t>
            </a:r>
          </a:p>
          <a:p>
            <a:r>
              <a:rPr lang="fr-FR" sz="1800" dirty="0"/>
              <a:t>Vous avez un code existant et vous êtes sollicité  par votre client pour faire communiquer votre application avec une application tierce. La solution de ce problème ne doit pas impacter votre code existant qui est  déjà stable et en production  et ne doit pas vous induire à refaire votre interface pour offrir  une interface couplé avec un fournisseur externe spécifique! </a:t>
            </a:r>
          </a:p>
          <a:p>
            <a:endParaRPr lang="fr-FR" sz="1800" dirty="0"/>
          </a:p>
        </p:txBody>
      </p:sp>
      <p:grpSp>
        <p:nvGrpSpPr>
          <p:cNvPr id="11" name="Group 10">
            <a:extLst>
              <a:ext uri="{FF2B5EF4-FFF2-40B4-BE49-F238E27FC236}">
                <a16:creationId xmlns:a16="http://schemas.microsoft.com/office/drawing/2014/main" id="{0D6B75B0-F914-4392-B07D-393EE83B1237}"/>
              </a:ext>
            </a:extLst>
          </p:cNvPr>
          <p:cNvGrpSpPr/>
          <p:nvPr/>
        </p:nvGrpSpPr>
        <p:grpSpPr>
          <a:xfrm>
            <a:off x="959955" y="3568823"/>
            <a:ext cx="11069399" cy="2593386"/>
            <a:chOff x="959955" y="3018959"/>
            <a:chExt cx="11069399" cy="3143250"/>
          </a:xfrm>
        </p:grpSpPr>
        <p:pic>
          <p:nvPicPr>
            <p:cNvPr id="4" name="Picture 3">
              <a:extLst>
                <a:ext uri="{FF2B5EF4-FFF2-40B4-BE49-F238E27FC236}">
                  <a16:creationId xmlns:a16="http://schemas.microsoft.com/office/drawing/2014/main" id="{BA637BDC-25F7-4D2A-9F31-6575C71ECCEF}"/>
                </a:ext>
              </a:extLst>
            </p:cNvPr>
            <p:cNvPicPr>
              <a:picLocks noChangeAspect="1"/>
            </p:cNvPicPr>
            <p:nvPr/>
          </p:nvPicPr>
          <p:blipFill rotWithShape="1">
            <a:blip r:embed="rId2"/>
            <a:srcRect r="955"/>
            <a:stretch/>
          </p:blipFill>
          <p:spPr>
            <a:xfrm>
              <a:off x="959955" y="3018959"/>
              <a:ext cx="4561956" cy="3143250"/>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EDB2A7DE-89BC-4527-8D6E-CAE14132BB77}"/>
                </a:ext>
              </a:extLst>
            </p:cNvPr>
            <p:cNvPicPr>
              <a:picLocks noChangeAspect="1"/>
            </p:cNvPicPr>
            <p:nvPr/>
          </p:nvPicPr>
          <p:blipFill>
            <a:blip r:embed="rId3"/>
            <a:stretch>
              <a:fillRect/>
            </a:stretch>
          </p:blipFill>
          <p:spPr>
            <a:xfrm>
              <a:off x="6670091" y="3018959"/>
              <a:ext cx="5359263" cy="3143250"/>
            </a:xfrm>
            <a:prstGeom prst="rect">
              <a:avLst/>
            </a:prstGeom>
            <a:ln>
              <a:noFill/>
            </a:ln>
            <a:effectLst>
              <a:outerShdw blurRad="292100" dist="139700" dir="2700000" algn="tl" rotWithShape="0">
                <a:srgbClr val="333333">
                  <a:alpha val="65000"/>
                </a:srgbClr>
              </a:outerShdw>
            </a:effectLst>
          </p:spPr>
        </p:pic>
        <p:sp>
          <p:nvSpPr>
            <p:cNvPr id="10" name="Arrow: Right 9">
              <a:extLst>
                <a:ext uri="{FF2B5EF4-FFF2-40B4-BE49-F238E27FC236}">
                  <a16:creationId xmlns:a16="http://schemas.microsoft.com/office/drawing/2014/main" id="{26075B92-7C46-43F3-AD76-4BA64D51B141}"/>
                </a:ext>
              </a:extLst>
            </p:cNvPr>
            <p:cNvSpPr/>
            <p:nvPr/>
          </p:nvSpPr>
          <p:spPr>
            <a:xfrm>
              <a:off x="5521911" y="4119239"/>
              <a:ext cx="1148180" cy="461639"/>
            </a:xfrm>
            <a:prstGeom prst="right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141623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7216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Et Si on change la conception initiale, on mettant une </a:t>
            </a:r>
            <a:r>
              <a:rPr lang="fr-FR" b="1" dirty="0">
                <a:solidFill>
                  <a:srgbClr val="0070C0"/>
                </a:solidFill>
              </a:rPr>
              <a:t>interface</a:t>
            </a:r>
            <a:r>
              <a:rPr lang="fr-FR" dirty="0">
                <a:solidFill>
                  <a:srgbClr val="0070C0"/>
                </a:solidFill>
              </a:rPr>
              <a:t>:</a:t>
            </a:r>
          </a:p>
          <a:p>
            <a:pPr marL="274320" lvl="1" indent="0">
              <a:buNone/>
            </a:pPr>
            <a:r>
              <a:rPr lang="fr-FR" dirty="0"/>
              <a:t>Nous avons besoin d’un design propre permettant une implémentation du comportement (</a:t>
            </a:r>
            <a:r>
              <a:rPr lang="fr-FR" dirty="0" err="1"/>
              <a:t>behavior</a:t>
            </a:r>
            <a:r>
              <a:rPr lang="fr-FR" dirty="0"/>
              <a:t>) pour type de canard indépendamment des autres types de canards ,la nouvelle conception de l’application :</a:t>
            </a:r>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r>
              <a:rPr lang="fr-FR" dirty="0"/>
              <a:t>Deux interfaces </a:t>
            </a:r>
            <a:r>
              <a:rPr lang="fr-FR" dirty="0" err="1"/>
              <a:t>Flyable</a:t>
            </a:r>
            <a:r>
              <a:rPr lang="fr-FR" dirty="0"/>
              <a:t> et </a:t>
            </a:r>
            <a:r>
              <a:rPr lang="fr-FR" dirty="0" err="1"/>
              <a:t>Quackable</a:t>
            </a:r>
            <a:r>
              <a:rPr lang="fr-FR" dirty="0"/>
              <a:t> ont été ajouté pour cette nouvelle conception.</a:t>
            </a:r>
            <a:endParaRPr lang="en-US" dirty="0"/>
          </a:p>
          <a:p>
            <a:pPr lvl="1">
              <a:buFont typeface="Courier New" panose="02070309020205020404" pitchFamily="49" charset="0"/>
              <a:buChar char="o"/>
            </a:pPr>
            <a:endParaRPr lang="fr-FR" dirty="0">
              <a:latin typeface="Arial" panose="020B0604020202020204" pitchFamily="34" charset="0"/>
              <a:cs typeface="Arial" panose="020B0604020202020204" pitchFamily="34" charset="0"/>
            </a:endParaRPr>
          </a:p>
        </p:txBody>
      </p:sp>
      <p:pic>
        <p:nvPicPr>
          <p:cNvPr id="7" name="Picture 6" descr="Diagram&#10;&#10;Description automatically generated">
            <a:extLst>
              <a:ext uri="{FF2B5EF4-FFF2-40B4-BE49-F238E27FC236}">
                <a16:creationId xmlns:a16="http://schemas.microsoft.com/office/drawing/2014/main" id="{292697AB-715F-497B-8346-143CEC8CF4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6500" y="2595562"/>
            <a:ext cx="6286500" cy="2657475"/>
          </a:xfrm>
          <a:prstGeom prst="rect">
            <a:avLst/>
          </a:prstGeom>
        </p:spPr>
      </p:pic>
    </p:spTree>
    <p:extLst>
      <p:ext uri="{BB962C8B-B14F-4D97-AF65-F5344CB8AC3E}">
        <p14:creationId xmlns:p14="http://schemas.microsoft.com/office/powerpoint/2010/main" val="34986239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Adapter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:Adapter</a:t>
            </a:r>
          </a:p>
          <a:p>
            <a:r>
              <a:rPr lang="fr-FR" sz="1800" dirty="0"/>
              <a:t>L’objectif donc d’adapter pattern (adaptateur) est d’apporter une solution qui ne vous oblige pas à écrire AUCUN code supplémentaire pour intégrer les nouvelles classes de fournisseurs. La solution cible est :</a:t>
            </a:r>
          </a:p>
          <a:p>
            <a:endParaRPr lang="fr-FR" sz="1800" dirty="0"/>
          </a:p>
        </p:txBody>
      </p:sp>
      <p:pic>
        <p:nvPicPr>
          <p:cNvPr id="6" name="Picture 5">
            <a:extLst>
              <a:ext uri="{FF2B5EF4-FFF2-40B4-BE49-F238E27FC236}">
                <a16:creationId xmlns:a16="http://schemas.microsoft.com/office/drawing/2014/main" id="{1C4A94DC-03A2-4D00-B924-71402ED960DC}"/>
              </a:ext>
            </a:extLst>
          </p:cNvPr>
          <p:cNvPicPr>
            <a:picLocks noChangeAspect="1"/>
          </p:cNvPicPr>
          <p:nvPr/>
        </p:nvPicPr>
        <p:blipFill>
          <a:blip r:embed="rId2"/>
          <a:stretch>
            <a:fillRect/>
          </a:stretch>
        </p:blipFill>
        <p:spPr>
          <a:xfrm>
            <a:off x="3067050" y="2572535"/>
            <a:ext cx="6057900" cy="28670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8909680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Adapter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r>
              <a:rPr lang="fr-FR" sz="1800" dirty="0"/>
              <a:t>Prenons l’exemple déjà abordé dans la partie consacrée à l’étude du stratégie pattern. Nous avions une interface Duck permettant aux canards de voler « </a:t>
            </a:r>
            <a:r>
              <a:rPr lang="fr-FR" sz="1800" dirty="0" err="1"/>
              <a:t>fly</a:t>
            </a:r>
            <a:r>
              <a:rPr lang="fr-FR" sz="1800" dirty="0"/>
              <a:t>() » et de cancaner « </a:t>
            </a:r>
            <a:r>
              <a:rPr lang="fr-FR" sz="1800" dirty="0" err="1"/>
              <a:t>quack</a:t>
            </a:r>
            <a:r>
              <a:rPr lang="fr-FR" sz="1800" dirty="0"/>
              <a:t>() »</a:t>
            </a:r>
          </a:p>
          <a:p>
            <a:endParaRPr lang="fr-FR" sz="1800" dirty="0"/>
          </a:p>
          <a:p>
            <a:endParaRPr lang="fr-FR" sz="1800" dirty="0"/>
          </a:p>
          <a:p>
            <a:endParaRPr lang="fr-FR" sz="1800" dirty="0"/>
          </a:p>
          <a:p>
            <a:endParaRPr lang="fr-FR" sz="1800" dirty="0"/>
          </a:p>
          <a:p>
            <a:r>
              <a:rPr lang="fr-FR" sz="1800" dirty="0"/>
              <a:t>Maintenant, supposons que votre jeu </a:t>
            </a:r>
            <a:r>
              <a:rPr lang="fr-FR" sz="1800" dirty="0" err="1"/>
              <a:t>simuduck</a:t>
            </a:r>
            <a:r>
              <a:rPr lang="fr-FR" sz="1800" dirty="0"/>
              <a:t> doit communiquer avec un autre jeu proposant des simulations d’autres animaux à part les canards comme un dindon (</a:t>
            </a:r>
            <a:r>
              <a:rPr lang="fr-FR" sz="1800" dirty="0" err="1"/>
              <a:t>Turkey</a:t>
            </a:r>
            <a:r>
              <a:rPr lang="fr-FR" sz="1800" dirty="0"/>
              <a:t>):</a:t>
            </a:r>
          </a:p>
          <a:p>
            <a:pPr lvl="1"/>
            <a:r>
              <a:rPr lang="fr-FR" sz="1600" dirty="0"/>
              <a:t>L’interface proposée est différente de l’interface </a:t>
            </a:r>
          </a:p>
          <a:p>
            <a:pPr marL="0" indent="0">
              <a:buNone/>
            </a:pPr>
            <a:endParaRPr lang="fr-FR" sz="1800" dirty="0"/>
          </a:p>
          <a:p>
            <a:pPr marL="0" indent="0">
              <a:buNone/>
            </a:pPr>
            <a:endParaRPr lang="fr-FR" sz="1800" dirty="0"/>
          </a:p>
        </p:txBody>
      </p:sp>
      <p:pic>
        <p:nvPicPr>
          <p:cNvPr id="4" name="Picture 3">
            <a:extLst>
              <a:ext uri="{FF2B5EF4-FFF2-40B4-BE49-F238E27FC236}">
                <a16:creationId xmlns:a16="http://schemas.microsoft.com/office/drawing/2014/main" id="{8EE29B92-E0A9-49E5-B36B-FC0896ED33B5}"/>
              </a:ext>
            </a:extLst>
          </p:cNvPr>
          <p:cNvPicPr>
            <a:picLocks noChangeAspect="1"/>
          </p:cNvPicPr>
          <p:nvPr/>
        </p:nvPicPr>
        <p:blipFill>
          <a:blip r:embed="rId2"/>
          <a:stretch>
            <a:fillRect/>
          </a:stretch>
        </p:blipFill>
        <p:spPr>
          <a:xfrm>
            <a:off x="1425236" y="2279249"/>
            <a:ext cx="3429000" cy="1209675"/>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F5FD7BAF-DFFC-44CF-976C-4D251AD507E8}"/>
              </a:ext>
            </a:extLst>
          </p:cNvPr>
          <p:cNvPicPr>
            <a:picLocks noChangeAspect="1"/>
          </p:cNvPicPr>
          <p:nvPr/>
        </p:nvPicPr>
        <p:blipFill>
          <a:blip r:embed="rId3"/>
          <a:stretch>
            <a:fillRect/>
          </a:stretch>
        </p:blipFill>
        <p:spPr>
          <a:xfrm>
            <a:off x="5727217" y="2175220"/>
            <a:ext cx="2880071" cy="1651345"/>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44E805EF-AFE0-4637-9AF3-CBB463529916}"/>
              </a:ext>
            </a:extLst>
          </p:cNvPr>
          <p:cNvPicPr>
            <a:picLocks noChangeAspect="1"/>
          </p:cNvPicPr>
          <p:nvPr/>
        </p:nvPicPr>
        <p:blipFill>
          <a:blip r:embed="rId4"/>
          <a:stretch>
            <a:fillRect/>
          </a:stretch>
        </p:blipFill>
        <p:spPr>
          <a:xfrm>
            <a:off x="1578722" y="4966256"/>
            <a:ext cx="3275514" cy="1246515"/>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2818B8C4-D281-46D2-BED5-B2D04C7ABFE7}"/>
              </a:ext>
            </a:extLst>
          </p:cNvPr>
          <p:cNvPicPr>
            <a:picLocks noChangeAspect="1"/>
          </p:cNvPicPr>
          <p:nvPr/>
        </p:nvPicPr>
        <p:blipFill>
          <a:blip r:embed="rId5"/>
          <a:stretch>
            <a:fillRect/>
          </a:stretch>
        </p:blipFill>
        <p:spPr>
          <a:xfrm>
            <a:off x="6192078" y="4668880"/>
            <a:ext cx="3502841" cy="189190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707621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Adapter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r>
              <a:rPr lang="fr-FR" sz="1800" dirty="0"/>
              <a:t>Passons en suite à l’implémentation de l’adaptateur ( Adapter)</a:t>
            </a:r>
          </a:p>
          <a:p>
            <a:endParaRPr lang="fr-FR" sz="1800" dirty="0"/>
          </a:p>
          <a:p>
            <a:endParaRPr lang="fr-FR" sz="1800" dirty="0"/>
          </a:p>
          <a:p>
            <a:endParaRPr lang="fr-FR" sz="1800" dirty="0"/>
          </a:p>
          <a:p>
            <a:endParaRPr lang="fr-FR" sz="1800" dirty="0"/>
          </a:p>
          <a:p>
            <a:pPr marL="0" indent="0">
              <a:buNone/>
            </a:pPr>
            <a:endParaRPr lang="fr-FR" sz="1800" dirty="0"/>
          </a:p>
          <a:p>
            <a:pPr marL="0" indent="0">
              <a:buNone/>
            </a:pPr>
            <a:endParaRPr lang="fr-FR" sz="1800" dirty="0"/>
          </a:p>
        </p:txBody>
      </p:sp>
      <p:pic>
        <p:nvPicPr>
          <p:cNvPr id="6" name="Picture 5">
            <a:extLst>
              <a:ext uri="{FF2B5EF4-FFF2-40B4-BE49-F238E27FC236}">
                <a16:creationId xmlns:a16="http://schemas.microsoft.com/office/drawing/2014/main" id="{42AE5AC1-6CBE-40C9-ABB5-BE614EAE6C76}"/>
              </a:ext>
            </a:extLst>
          </p:cNvPr>
          <p:cNvPicPr>
            <a:picLocks noChangeAspect="1"/>
          </p:cNvPicPr>
          <p:nvPr/>
        </p:nvPicPr>
        <p:blipFill rotWithShape="1">
          <a:blip r:embed="rId2"/>
          <a:srcRect l="26739" t="10870" r="19049" b="44637"/>
          <a:stretch/>
        </p:blipFill>
        <p:spPr>
          <a:xfrm>
            <a:off x="1331842" y="2047462"/>
            <a:ext cx="9352723" cy="4317724"/>
          </a:xfrm>
          <a:prstGeom prst="rect">
            <a:avLst/>
          </a:prstGeom>
        </p:spPr>
      </p:pic>
    </p:spTree>
    <p:extLst>
      <p:ext uri="{BB962C8B-B14F-4D97-AF65-F5344CB8AC3E}">
        <p14:creationId xmlns:p14="http://schemas.microsoft.com/office/powerpoint/2010/main" val="186862332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Adapter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r>
              <a:rPr lang="fr-FR" sz="1800" dirty="0"/>
              <a:t>Testons notre adaptateur ( Adapter)</a:t>
            </a:r>
          </a:p>
          <a:p>
            <a:endParaRPr lang="fr-FR" sz="1800" dirty="0"/>
          </a:p>
          <a:p>
            <a:endParaRPr lang="fr-FR" sz="1800" dirty="0"/>
          </a:p>
          <a:p>
            <a:pPr marL="0" indent="0">
              <a:buNone/>
            </a:pPr>
            <a:endParaRPr lang="fr-FR" sz="1800" dirty="0"/>
          </a:p>
          <a:p>
            <a:endParaRPr lang="fr-FR" sz="1800" dirty="0"/>
          </a:p>
          <a:p>
            <a:pPr marL="0" indent="0">
              <a:buNone/>
            </a:pPr>
            <a:endParaRPr lang="fr-FR" sz="1800" dirty="0"/>
          </a:p>
          <a:p>
            <a:pPr marL="0" indent="0">
              <a:buNone/>
            </a:pPr>
            <a:endParaRPr lang="fr-FR" sz="1800" dirty="0"/>
          </a:p>
        </p:txBody>
      </p:sp>
      <p:grpSp>
        <p:nvGrpSpPr>
          <p:cNvPr id="9" name="Group 8">
            <a:extLst>
              <a:ext uri="{FF2B5EF4-FFF2-40B4-BE49-F238E27FC236}">
                <a16:creationId xmlns:a16="http://schemas.microsoft.com/office/drawing/2014/main" id="{329ED6FF-24A6-4251-9694-329B2CDEA28E}"/>
              </a:ext>
            </a:extLst>
          </p:cNvPr>
          <p:cNvGrpSpPr/>
          <p:nvPr/>
        </p:nvGrpSpPr>
        <p:grpSpPr>
          <a:xfrm>
            <a:off x="795545" y="1855098"/>
            <a:ext cx="10802178" cy="4913326"/>
            <a:chOff x="795545" y="1855098"/>
            <a:chExt cx="10802178" cy="4913326"/>
          </a:xfrm>
        </p:grpSpPr>
        <p:pic>
          <p:nvPicPr>
            <p:cNvPr id="5" name="Picture 4">
              <a:extLst>
                <a:ext uri="{FF2B5EF4-FFF2-40B4-BE49-F238E27FC236}">
                  <a16:creationId xmlns:a16="http://schemas.microsoft.com/office/drawing/2014/main" id="{265642F6-5711-4546-8162-2804AD00614F}"/>
                </a:ext>
              </a:extLst>
            </p:cNvPr>
            <p:cNvPicPr>
              <a:picLocks noChangeAspect="1"/>
            </p:cNvPicPr>
            <p:nvPr/>
          </p:nvPicPr>
          <p:blipFill>
            <a:blip r:embed="rId2"/>
            <a:stretch>
              <a:fillRect/>
            </a:stretch>
          </p:blipFill>
          <p:spPr>
            <a:xfrm>
              <a:off x="795545" y="1855098"/>
              <a:ext cx="5664890" cy="4913326"/>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C2281F90-6B51-43ED-8E23-9A5F73D8818B}"/>
                </a:ext>
              </a:extLst>
            </p:cNvPr>
            <p:cNvPicPr>
              <a:picLocks noChangeAspect="1"/>
            </p:cNvPicPr>
            <p:nvPr/>
          </p:nvPicPr>
          <p:blipFill rotWithShape="1">
            <a:blip r:embed="rId3"/>
            <a:srcRect r="45248"/>
            <a:stretch/>
          </p:blipFill>
          <p:spPr>
            <a:xfrm>
              <a:off x="8398565" y="2142523"/>
              <a:ext cx="3199158" cy="3438525"/>
            </a:xfrm>
            <a:prstGeom prst="rect">
              <a:avLst/>
            </a:prstGeom>
            <a:ln>
              <a:noFill/>
            </a:ln>
            <a:effectLst>
              <a:outerShdw blurRad="292100" dist="139700" dir="2700000" algn="tl" rotWithShape="0">
                <a:srgbClr val="333333">
                  <a:alpha val="65000"/>
                </a:srgbClr>
              </a:outerShdw>
            </a:effectLst>
          </p:spPr>
        </p:pic>
        <p:sp>
          <p:nvSpPr>
            <p:cNvPr id="8" name="Arrow: Right 7">
              <a:extLst>
                <a:ext uri="{FF2B5EF4-FFF2-40B4-BE49-F238E27FC236}">
                  <a16:creationId xmlns:a16="http://schemas.microsoft.com/office/drawing/2014/main" id="{7F6111F6-A25E-4008-AF44-FC7B6D548C89}"/>
                </a:ext>
              </a:extLst>
            </p:cNvPr>
            <p:cNvSpPr/>
            <p:nvPr/>
          </p:nvSpPr>
          <p:spPr>
            <a:xfrm>
              <a:off x="6460435" y="3680075"/>
              <a:ext cx="1938130" cy="3634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754346875"/>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Adapter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r>
              <a:rPr lang="fr-FR" sz="1800" dirty="0"/>
              <a:t>Explication de l’adapteur dans l’exemple :</a:t>
            </a:r>
          </a:p>
          <a:p>
            <a:pPr marL="342900" indent="-342900">
              <a:buFont typeface="+mj-lt"/>
              <a:buAutoNum type="arabicPeriod"/>
            </a:pPr>
            <a:r>
              <a:rPr lang="fr-FR" sz="1800" dirty="0"/>
              <a:t>Le client envoie une demande à l'adaptateur en appelant une méthode sur celui-ci à l'aide de l'interface cible.</a:t>
            </a:r>
          </a:p>
          <a:p>
            <a:pPr marL="342900" indent="-342900">
              <a:buFont typeface="+mj-lt"/>
              <a:buAutoNum type="arabicPeriod"/>
            </a:pPr>
            <a:r>
              <a:rPr lang="fr-FR" sz="1800" dirty="0"/>
              <a:t>L'adaptateur traduit la demande en un ou plusieurs appels de l’objet adapté à l'aide de l'interface de l’objet adapté .</a:t>
            </a:r>
          </a:p>
          <a:p>
            <a:pPr marL="342900" indent="-342900">
              <a:buFont typeface="+mj-lt"/>
              <a:buAutoNum type="arabicPeriod"/>
            </a:pPr>
            <a:r>
              <a:rPr lang="en-US" sz="1800" dirty="0"/>
              <a:t>The client receives the results of the call and never knows there is an adapter doing the translation.</a:t>
            </a:r>
          </a:p>
          <a:p>
            <a:pPr marL="342900" indent="-342900">
              <a:buFont typeface="+mj-lt"/>
              <a:buAutoNum type="arabicPeriod"/>
            </a:pPr>
            <a:endParaRPr lang="en-US" sz="1800" dirty="0"/>
          </a:p>
          <a:p>
            <a:pPr marL="0" indent="0" algn="ctr">
              <a:buNone/>
            </a:pPr>
            <a:r>
              <a:rPr lang="fr-FR" sz="1800" b="1" dirty="0">
                <a:solidFill>
                  <a:srgbClr val="FF0000"/>
                </a:solidFill>
              </a:rPr>
              <a:t>  Notez que le client et l’objet adapté sont découplés - ni l'un ni l'autre ne connaît l'autre.</a:t>
            </a:r>
          </a:p>
          <a:p>
            <a:endParaRPr lang="fr-FR" sz="1800" b="1" dirty="0">
              <a:solidFill>
                <a:srgbClr val="FF0000"/>
              </a:solidFill>
            </a:endParaRPr>
          </a:p>
          <a:p>
            <a:endParaRPr lang="fr-FR" sz="1800" b="1" dirty="0">
              <a:solidFill>
                <a:srgbClr val="FF0000"/>
              </a:solidFill>
            </a:endParaRPr>
          </a:p>
          <a:p>
            <a:pPr marL="0" indent="0">
              <a:buNone/>
            </a:pPr>
            <a:endParaRPr lang="fr-FR" sz="1800" dirty="0"/>
          </a:p>
          <a:p>
            <a:endParaRPr lang="fr-FR" sz="1800" dirty="0"/>
          </a:p>
          <a:p>
            <a:pPr marL="0" indent="0">
              <a:buNone/>
            </a:pPr>
            <a:endParaRPr lang="fr-FR" sz="1800" dirty="0"/>
          </a:p>
          <a:p>
            <a:pPr marL="0" indent="0">
              <a:buNone/>
            </a:pPr>
            <a:endParaRPr lang="fr-FR" sz="1800" dirty="0"/>
          </a:p>
        </p:txBody>
      </p:sp>
    </p:spTree>
    <p:extLst>
      <p:ext uri="{BB962C8B-B14F-4D97-AF65-F5344CB8AC3E}">
        <p14:creationId xmlns:p14="http://schemas.microsoft.com/office/powerpoint/2010/main" val="184476004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Adapter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 de l’adaptateur </a:t>
            </a:r>
          </a:p>
          <a:p>
            <a:r>
              <a:rPr lang="fr-FR" dirty="0">
                <a:solidFill>
                  <a:schemeClr val="accent2"/>
                </a:solidFill>
              </a:rPr>
              <a:t>Le design pattern adapter ( adaptateur) convertit l'interface d'une classe en une autre interface attendue par les clients. L'adaptateur permet aux classes de fonctionner ensemble, ce qui ne pourrait pas autrement en raison d'interfaces incompatibles.</a:t>
            </a:r>
          </a:p>
          <a:p>
            <a:pPr marL="0" indent="0">
              <a:buNone/>
            </a:pPr>
            <a:endParaRPr lang="fr-FR" dirty="0">
              <a:solidFill>
                <a:schemeClr val="accent2"/>
              </a:solidFill>
            </a:endParaRPr>
          </a:p>
          <a:p>
            <a:r>
              <a:rPr lang="fr-FR" dirty="0">
                <a:solidFill>
                  <a:schemeClr val="accent2"/>
                </a:solidFill>
              </a:rPr>
              <a:t>Il est à noter qu’il existe deux types d’adaptateur : adaptateur d’objets et adaptateur de classes : notre exemple couvre le 1</a:t>
            </a:r>
            <a:r>
              <a:rPr lang="fr-FR" baseline="30000" dirty="0">
                <a:solidFill>
                  <a:schemeClr val="accent2"/>
                </a:solidFill>
              </a:rPr>
              <a:t>er</a:t>
            </a:r>
            <a:r>
              <a:rPr lang="fr-FR" dirty="0">
                <a:solidFill>
                  <a:schemeClr val="accent2"/>
                </a:solidFill>
              </a:rPr>
              <a:t> type quant au 2eme type est plus compatible pour des langages de programmation qui offrent l’héritage multiple.</a:t>
            </a:r>
          </a:p>
        </p:txBody>
      </p:sp>
    </p:spTree>
    <p:extLst>
      <p:ext uri="{BB962C8B-B14F-4D97-AF65-F5344CB8AC3E}">
        <p14:creationId xmlns:p14="http://schemas.microsoft.com/office/powerpoint/2010/main" val="373616082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Adapter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Diagramme de classes de l’adaptateur d’objets </a:t>
            </a:r>
          </a:p>
        </p:txBody>
      </p:sp>
      <p:pic>
        <p:nvPicPr>
          <p:cNvPr id="4" name="Picture 3">
            <a:extLst>
              <a:ext uri="{FF2B5EF4-FFF2-40B4-BE49-F238E27FC236}">
                <a16:creationId xmlns:a16="http://schemas.microsoft.com/office/drawing/2014/main" id="{A4E5B3D4-9547-455C-A13A-73DF1A878750}"/>
              </a:ext>
            </a:extLst>
          </p:cNvPr>
          <p:cNvPicPr>
            <a:picLocks noChangeAspect="1"/>
          </p:cNvPicPr>
          <p:nvPr/>
        </p:nvPicPr>
        <p:blipFill>
          <a:blip r:embed="rId2"/>
          <a:stretch>
            <a:fillRect/>
          </a:stretch>
        </p:blipFill>
        <p:spPr>
          <a:xfrm>
            <a:off x="597208" y="1455938"/>
            <a:ext cx="11068050" cy="4772025"/>
          </a:xfrm>
          <a:prstGeom prst="rect">
            <a:avLst/>
          </a:prstGeom>
        </p:spPr>
      </p:pic>
    </p:spTree>
    <p:extLst>
      <p:ext uri="{BB962C8B-B14F-4D97-AF65-F5344CB8AC3E}">
        <p14:creationId xmlns:p14="http://schemas.microsoft.com/office/powerpoint/2010/main" val="284993026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Adapter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Diagramme de classes de l’adaptateur de classes</a:t>
            </a:r>
          </a:p>
        </p:txBody>
      </p:sp>
      <p:pic>
        <p:nvPicPr>
          <p:cNvPr id="5" name="Picture 4">
            <a:extLst>
              <a:ext uri="{FF2B5EF4-FFF2-40B4-BE49-F238E27FC236}">
                <a16:creationId xmlns:a16="http://schemas.microsoft.com/office/drawing/2014/main" id="{A252598F-279D-40F3-9CC8-545D0816693C}"/>
              </a:ext>
            </a:extLst>
          </p:cNvPr>
          <p:cNvPicPr>
            <a:picLocks noChangeAspect="1"/>
          </p:cNvPicPr>
          <p:nvPr/>
        </p:nvPicPr>
        <p:blipFill>
          <a:blip r:embed="rId2"/>
          <a:stretch>
            <a:fillRect/>
          </a:stretch>
        </p:blipFill>
        <p:spPr>
          <a:xfrm>
            <a:off x="526742" y="1787834"/>
            <a:ext cx="11249025" cy="3933825"/>
          </a:xfrm>
          <a:prstGeom prst="rect">
            <a:avLst/>
          </a:prstGeom>
        </p:spPr>
      </p:pic>
    </p:spTree>
    <p:extLst>
      <p:ext uri="{BB962C8B-B14F-4D97-AF65-F5344CB8AC3E}">
        <p14:creationId xmlns:p14="http://schemas.microsoft.com/office/powerpoint/2010/main" val="136579169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Facade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t>
            </a:r>
            <a:r>
              <a:rPr lang="fr-FR" dirty="0" err="1">
                <a:solidFill>
                  <a:schemeClr val="accent2"/>
                </a:solidFill>
              </a:rPr>
              <a:t>Facade</a:t>
            </a:r>
            <a:r>
              <a:rPr lang="fr-FR" dirty="0">
                <a:solidFill>
                  <a:schemeClr val="accent2"/>
                </a:solidFill>
              </a:rPr>
              <a:t> pattern</a:t>
            </a:r>
          </a:p>
          <a:p>
            <a:pPr marL="0" indent="0">
              <a:buNone/>
            </a:pPr>
            <a:r>
              <a:rPr lang="fr-FR" sz="1800" dirty="0"/>
              <a:t>Les façades facilitent la vie d’un client. Supposons qu'il existe un système complexe dans lequel plusieurs objets doivent effectuer une série de tâches et que vous devez interagir avec le système. Dans une situation comme celle-ci, la façade peut vous fournir une interface simplifiée qui s'occupe de tout (la création de ces objets, la bonne séquence de tâches, etc.). Par conséquent, au lieu d'interagir avec plusieurs objets de manière compliquée, vous interagissez simplement avec un seul objet.</a:t>
            </a:r>
          </a:p>
          <a:p>
            <a:pPr marL="0" indent="0">
              <a:buNone/>
            </a:pPr>
            <a:r>
              <a:rPr lang="fr-FR" sz="1800" dirty="0"/>
              <a:t>Le design pattern « Façade »  apporte un faible couplage dans la conception tout en mettant l'accent sur l'abstraction et cachez les détails complexes en exposant une interface simple. En conséquence, le code devient plus clair et plus attractif.</a:t>
            </a:r>
          </a:p>
        </p:txBody>
      </p:sp>
    </p:spTree>
    <p:extLst>
      <p:ext uri="{BB962C8B-B14F-4D97-AF65-F5344CB8AC3E}">
        <p14:creationId xmlns:p14="http://schemas.microsoft.com/office/powerpoint/2010/main" val="73948563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Facade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t>
            </a:r>
            <a:r>
              <a:rPr lang="fr-FR" dirty="0" err="1">
                <a:solidFill>
                  <a:schemeClr val="accent2"/>
                </a:solidFill>
              </a:rPr>
              <a:t>Facade</a:t>
            </a:r>
            <a:r>
              <a:rPr lang="fr-FR" dirty="0">
                <a:solidFill>
                  <a:schemeClr val="accent2"/>
                </a:solidFill>
              </a:rPr>
              <a:t> pattern</a:t>
            </a:r>
          </a:p>
          <a:p>
            <a:pPr marL="0" indent="0">
              <a:buNone/>
            </a:pPr>
            <a:r>
              <a:rPr lang="fr-FR" sz="1800" dirty="0"/>
              <a:t>Si nous prenons un exemple de la vie réelle :</a:t>
            </a:r>
          </a:p>
          <a:p>
            <a:pPr marL="0" indent="0">
              <a:buNone/>
            </a:pPr>
            <a:r>
              <a:rPr lang="fr-FR" sz="1800" dirty="0"/>
              <a:t>Supposons que vous organisez une fête et que vous prévoyez d'inviter 500 personnes. De nos jours, vous pouvez accéder à n'importe quel organisateur de fête et lui communiquer les informations clés: type de fête, date et heure, nombre de participants, etc. L'organisateur fait le reste pour vous. Vous n'avez pas besoin de vous demander comment la salle sera décorée, si les participants recevront leur nourriture sur une table de buffet ou seront servis par le traiteur, et ainsi de suite. Ainsi, vous n'avez pas besoin d'acheter des articles dans le magasin ou de décorer la salle de fête vous-même - il vous suffit de payer l'organisateur et de le laisser faire le travail correctement.</a:t>
            </a:r>
          </a:p>
          <a:p>
            <a:pPr marL="0" indent="0">
              <a:buNone/>
            </a:pPr>
            <a:endParaRPr lang="fr-FR" sz="1800" dirty="0"/>
          </a:p>
          <a:p>
            <a:pPr marL="0" indent="0">
              <a:buNone/>
            </a:pPr>
            <a:endParaRPr lang="fr-FR" sz="1800" dirty="0"/>
          </a:p>
        </p:txBody>
      </p:sp>
      <p:sp>
        <p:nvSpPr>
          <p:cNvPr id="4" name="Oval 3">
            <a:extLst>
              <a:ext uri="{FF2B5EF4-FFF2-40B4-BE49-F238E27FC236}">
                <a16:creationId xmlns:a16="http://schemas.microsoft.com/office/drawing/2014/main" id="{CCB49495-70D9-48D4-9D6E-FE26CCD2A534}"/>
              </a:ext>
            </a:extLst>
          </p:cNvPr>
          <p:cNvSpPr/>
          <p:nvPr/>
        </p:nvSpPr>
        <p:spPr>
          <a:xfrm>
            <a:off x="2134340" y="4359674"/>
            <a:ext cx="1713390" cy="13582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Client </a:t>
            </a:r>
          </a:p>
        </p:txBody>
      </p:sp>
      <p:sp>
        <p:nvSpPr>
          <p:cNvPr id="5" name="Oval 4">
            <a:extLst>
              <a:ext uri="{FF2B5EF4-FFF2-40B4-BE49-F238E27FC236}">
                <a16:creationId xmlns:a16="http://schemas.microsoft.com/office/drawing/2014/main" id="{932BEED7-42D4-4393-95B9-F2518E283994}"/>
              </a:ext>
            </a:extLst>
          </p:cNvPr>
          <p:cNvSpPr/>
          <p:nvPr/>
        </p:nvSpPr>
        <p:spPr>
          <a:xfrm>
            <a:off x="4610471" y="4173982"/>
            <a:ext cx="2247532" cy="17296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Organisateur </a:t>
            </a:r>
          </a:p>
        </p:txBody>
      </p:sp>
      <p:sp>
        <p:nvSpPr>
          <p:cNvPr id="6" name="Oval 5">
            <a:extLst>
              <a:ext uri="{FF2B5EF4-FFF2-40B4-BE49-F238E27FC236}">
                <a16:creationId xmlns:a16="http://schemas.microsoft.com/office/drawing/2014/main" id="{02EB485F-67F9-4A03-8E90-12002DA38E79}"/>
              </a:ext>
            </a:extLst>
          </p:cNvPr>
          <p:cNvSpPr/>
          <p:nvPr/>
        </p:nvSpPr>
        <p:spPr>
          <a:xfrm>
            <a:off x="7955872" y="3827755"/>
            <a:ext cx="1410070" cy="5577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dirty="0"/>
              <a:t>Salle de fête </a:t>
            </a:r>
          </a:p>
        </p:txBody>
      </p:sp>
      <p:sp>
        <p:nvSpPr>
          <p:cNvPr id="7" name="Oval 6">
            <a:extLst>
              <a:ext uri="{FF2B5EF4-FFF2-40B4-BE49-F238E27FC236}">
                <a16:creationId xmlns:a16="http://schemas.microsoft.com/office/drawing/2014/main" id="{91BAC825-CB3F-4434-B3C3-8DE5108EE4EF}"/>
              </a:ext>
            </a:extLst>
          </p:cNvPr>
          <p:cNvSpPr/>
          <p:nvPr/>
        </p:nvSpPr>
        <p:spPr>
          <a:xfrm>
            <a:off x="8023195" y="4483222"/>
            <a:ext cx="1342747" cy="4128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dirty="0"/>
              <a:t>Nourriture</a:t>
            </a:r>
          </a:p>
        </p:txBody>
      </p:sp>
      <p:sp>
        <p:nvSpPr>
          <p:cNvPr id="8" name="Oval 7">
            <a:extLst>
              <a:ext uri="{FF2B5EF4-FFF2-40B4-BE49-F238E27FC236}">
                <a16:creationId xmlns:a16="http://schemas.microsoft.com/office/drawing/2014/main" id="{7C1E4990-4B8B-48D8-BF77-9634224A577D}"/>
              </a:ext>
            </a:extLst>
          </p:cNvPr>
          <p:cNvSpPr/>
          <p:nvPr/>
        </p:nvSpPr>
        <p:spPr>
          <a:xfrm>
            <a:off x="8028374" y="5088324"/>
            <a:ext cx="1342747" cy="4128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dirty="0" err="1"/>
              <a:t>decoration</a:t>
            </a:r>
            <a:endParaRPr lang="fr-FR" sz="1100" dirty="0"/>
          </a:p>
        </p:txBody>
      </p:sp>
      <p:sp>
        <p:nvSpPr>
          <p:cNvPr id="9" name="Oval 8">
            <a:extLst>
              <a:ext uri="{FF2B5EF4-FFF2-40B4-BE49-F238E27FC236}">
                <a16:creationId xmlns:a16="http://schemas.microsoft.com/office/drawing/2014/main" id="{FB71EA41-46A1-45C5-A12C-F49DA4BFB49E}"/>
              </a:ext>
            </a:extLst>
          </p:cNvPr>
          <p:cNvSpPr/>
          <p:nvPr/>
        </p:nvSpPr>
        <p:spPr>
          <a:xfrm>
            <a:off x="8023195" y="5598879"/>
            <a:ext cx="1342747" cy="4128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dirty="0"/>
              <a:t>Tables</a:t>
            </a:r>
          </a:p>
        </p:txBody>
      </p:sp>
      <p:sp>
        <p:nvSpPr>
          <p:cNvPr id="10" name="Oval 9">
            <a:extLst>
              <a:ext uri="{FF2B5EF4-FFF2-40B4-BE49-F238E27FC236}">
                <a16:creationId xmlns:a16="http://schemas.microsoft.com/office/drawing/2014/main" id="{6B001E37-8541-4498-AF07-8A9856BC4D95}"/>
              </a:ext>
            </a:extLst>
          </p:cNvPr>
          <p:cNvSpPr/>
          <p:nvPr/>
        </p:nvSpPr>
        <p:spPr>
          <a:xfrm>
            <a:off x="8023195" y="6235763"/>
            <a:ext cx="1342747" cy="4128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dirty="0"/>
              <a:t>……</a:t>
            </a:r>
          </a:p>
        </p:txBody>
      </p:sp>
      <p:cxnSp>
        <p:nvCxnSpPr>
          <p:cNvPr id="23" name="Straight Arrow Connector 22">
            <a:extLst>
              <a:ext uri="{FF2B5EF4-FFF2-40B4-BE49-F238E27FC236}">
                <a16:creationId xmlns:a16="http://schemas.microsoft.com/office/drawing/2014/main" id="{29A468C1-5389-4479-BA2F-B875CC721CFF}"/>
              </a:ext>
            </a:extLst>
          </p:cNvPr>
          <p:cNvCxnSpPr>
            <a:stCxn id="4" idx="6"/>
            <a:endCxn id="5" idx="2"/>
          </p:cNvCxnSpPr>
          <p:nvPr/>
        </p:nvCxnSpPr>
        <p:spPr>
          <a:xfrm>
            <a:off x="3847730" y="5038816"/>
            <a:ext cx="76274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2BC13E9-B298-47C4-BE91-709F077B97A0}"/>
              </a:ext>
            </a:extLst>
          </p:cNvPr>
          <p:cNvCxnSpPr>
            <a:cxnSpLocks/>
            <a:stCxn id="5" idx="6"/>
            <a:endCxn id="6" idx="2"/>
          </p:cNvCxnSpPr>
          <p:nvPr/>
        </p:nvCxnSpPr>
        <p:spPr>
          <a:xfrm flipV="1">
            <a:off x="6858003" y="4106618"/>
            <a:ext cx="1097869" cy="93219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3A9C187-A83D-4FDB-9DC5-5F3F32681116}"/>
              </a:ext>
            </a:extLst>
          </p:cNvPr>
          <p:cNvCxnSpPr>
            <a:cxnSpLocks/>
            <a:stCxn id="5" idx="6"/>
            <a:endCxn id="7" idx="2"/>
          </p:cNvCxnSpPr>
          <p:nvPr/>
        </p:nvCxnSpPr>
        <p:spPr>
          <a:xfrm flipV="1">
            <a:off x="6858003" y="4689629"/>
            <a:ext cx="1165192" cy="34918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785E623-22C3-4A07-8A5F-6AA47BE5C573}"/>
              </a:ext>
            </a:extLst>
          </p:cNvPr>
          <p:cNvCxnSpPr>
            <a:cxnSpLocks/>
            <a:stCxn id="5" idx="6"/>
            <a:endCxn id="8" idx="2"/>
          </p:cNvCxnSpPr>
          <p:nvPr/>
        </p:nvCxnSpPr>
        <p:spPr>
          <a:xfrm>
            <a:off x="6858003" y="5038816"/>
            <a:ext cx="1170371" cy="25591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E953F86-71A8-4F87-BEEF-97311A9F6253}"/>
              </a:ext>
            </a:extLst>
          </p:cNvPr>
          <p:cNvCxnSpPr>
            <a:cxnSpLocks/>
            <a:stCxn id="5" idx="6"/>
            <a:endCxn id="9" idx="2"/>
          </p:cNvCxnSpPr>
          <p:nvPr/>
        </p:nvCxnSpPr>
        <p:spPr>
          <a:xfrm>
            <a:off x="6858003" y="5038816"/>
            <a:ext cx="1165192" cy="76647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D7321AB2-6D22-4E29-9AA2-5BE20D2983E0}"/>
              </a:ext>
            </a:extLst>
          </p:cNvPr>
          <p:cNvCxnSpPr>
            <a:cxnSpLocks/>
            <a:stCxn id="5" idx="6"/>
            <a:endCxn id="10" idx="2"/>
          </p:cNvCxnSpPr>
          <p:nvPr/>
        </p:nvCxnSpPr>
        <p:spPr>
          <a:xfrm>
            <a:off x="6858003" y="5038816"/>
            <a:ext cx="1165192" cy="140335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11220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7216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Et Si on change la conception initiale, on mettant une </a:t>
            </a:r>
            <a:r>
              <a:rPr lang="fr-FR" b="1" dirty="0">
                <a:solidFill>
                  <a:srgbClr val="0070C0"/>
                </a:solidFill>
              </a:rPr>
              <a:t>interface</a:t>
            </a:r>
            <a:r>
              <a:rPr lang="fr-FR" dirty="0">
                <a:solidFill>
                  <a:srgbClr val="0070C0"/>
                </a:solidFill>
              </a:rPr>
              <a:t>:</a:t>
            </a:r>
          </a:p>
          <a:p>
            <a:pPr marL="274320" lvl="1" indent="0">
              <a:buNone/>
            </a:pPr>
            <a:r>
              <a:rPr lang="fr-FR" dirty="0" err="1"/>
              <a:t>Flyable</a:t>
            </a:r>
            <a:r>
              <a:rPr lang="fr-FR" dirty="0"/>
              <a:t> et / ou </a:t>
            </a:r>
            <a:r>
              <a:rPr lang="fr-FR" dirty="0" err="1"/>
              <a:t>Quackable</a:t>
            </a:r>
            <a:r>
              <a:rPr lang="fr-FR" dirty="0"/>
              <a:t> résout une partie du problème (pas de canards en caoutchouc volant de manière inappropriée), il détruit complètement la réutilisation du code pour ces comportements, donc cela crée simplement un cauchemar de maintenance différent. Et bien sûr, il peut y avoir plus d'un type de comportement de vol, même parmi les canards qui volent ...</a:t>
            </a:r>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274320" lvl="1" indent="0">
              <a:buNone/>
            </a:pPr>
            <a:r>
              <a:rPr lang="fr-FR" dirty="0">
                <a:solidFill>
                  <a:srgbClr val="FFC000"/>
                </a:solidFill>
              </a:rPr>
              <a:t>Est-il possible de trouver la solution la plus adéquate en appliquant de bons principes de conception de logiciels OO???</a:t>
            </a:r>
            <a:endParaRPr lang="en-US" dirty="0">
              <a:solidFill>
                <a:srgbClr val="FFC000"/>
              </a:solidFill>
            </a:endParaRPr>
          </a:p>
          <a:p>
            <a:pPr marL="274320" lvl="1" indent="0">
              <a:buNone/>
            </a:pPr>
            <a:endParaRPr lang="en-US" dirty="0"/>
          </a:p>
          <a:p>
            <a:pPr marL="274320" lvl="1" indent="0">
              <a:buNone/>
            </a:pPr>
            <a:endParaRPr lang="fr-FR" dirty="0">
              <a:latin typeface="Arial" panose="020B0604020202020204" pitchFamily="34" charset="0"/>
              <a:cs typeface="Arial" panose="020B0604020202020204" pitchFamily="34" charset="0"/>
            </a:endParaRPr>
          </a:p>
        </p:txBody>
      </p:sp>
      <p:pic>
        <p:nvPicPr>
          <p:cNvPr id="7" name="Picture 6" descr="Diagram&#10;&#10;Description automatically generated">
            <a:extLst>
              <a:ext uri="{FF2B5EF4-FFF2-40B4-BE49-F238E27FC236}">
                <a16:creationId xmlns:a16="http://schemas.microsoft.com/office/drawing/2014/main" id="{292697AB-715F-497B-8346-143CEC8CF4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4771" y="2957654"/>
            <a:ext cx="3902890" cy="1649858"/>
          </a:xfrm>
          <a:prstGeom prst="rect">
            <a:avLst/>
          </a:prstGeom>
        </p:spPr>
      </p:pic>
    </p:spTree>
    <p:extLst>
      <p:ext uri="{BB962C8B-B14F-4D97-AF65-F5344CB8AC3E}">
        <p14:creationId xmlns:p14="http://schemas.microsoft.com/office/powerpoint/2010/main" val="322037200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Facade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dans Java</a:t>
            </a:r>
          </a:p>
          <a:p>
            <a:r>
              <a:rPr lang="fr-FR" sz="1800" dirty="0"/>
              <a:t>Dans java : prenons la classe java.net.url (</a:t>
            </a:r>
            <a:r>
              <a:rPr lang="fr-FR" sz="1200" dirty="0">
                <a:solidFill>
                  <a:srgbClr val="0070C0"/>
                </a:solidFill>
              </a:rPr>
              <a:t>https://docs.oracle.com/javase/7/docs/api/java/net/URL.html</a:t>
            </a:r>
            <a:r>
              <a:rPr lang="fr-FR" sz="1800" dirty="0"/>
              <a:t>) comme un exemple d'implémentation de modèle de façade. Considérez les méthodes raccourcies </a:t>
            </a:r>
            <a:r>
              <a:rPr lang="fr-FR" sz="1800" dirty="0" err="1"/>
              <a:t>openStream</a:t>
            </a:r>
            <a:r>
              <a:rPr lang="fr-FR" sz="1800" dirty="0"/>
              <a:t> () ou </a:t>
            </a:r>
            <a:r>
              <a:rPr lang="fr-FR" sz="1800" dirty="0" err="1"/>
              <a:t>getContent</a:t>
            </a:r>
            <a:r>
              <a:rPr lang="fr-FR" sz="1800" dirty="0"/>
              <a:t> () de cette classe. La méthode </a:t>
            </a:r>
            <a:r>
              <a:rPr lang="fr-FR" sz="1800" dirty="0" err="1"/>
              <a:t>openStream</a:t>
            </a:r>
            <a:r>
              <a:rPr lang="fr-FR" sz="1800" dirty="0"/>
              <a:t> () renvoie </a:t>
            </a:r>
            <a:r>
              <a:rPr lang="fr-FR" sz="1800" dirty="0" err="1"/>
              <a:t>openConnection</a:t>
            </a:r>
            <a:r>
              <a:rPr lang="fr-FR" sz="1800" dirty="0"/>
              <a:t> (). </a:t>
            </a:r>
            <a:r>
              <a:rPr lang="fr-FR" sz="1800" dirty="0" err="1"/>
              <a:t>GetInputStream</a:t>
            </a:r>
            <a:r>
              <a:rPr lang="fr-FR" sz="1800" dirty="0"/>
              <a:t> () et la méthode </a:t>
            </a:r>
            <a:r>
              <a:rPr lang="fr-FR" sz="1800" dirty="0" err="1"/>
              <a:t>getContent</a:t>
            </a:r>
            <a:r>
              <a:rPr lang="fr-FR" sz="1800" dirty="0"/>
              <a:t> () renvoie </a:t>
            </a:r>
            <a:r>
              <a:rPr lang="fr-FR" sz="1800" dirty="0" err="1"/>
              <a:t>openConnection.getContent</a:t>
            </a:r>
            <a:r>
              <a:rPr lang="fr-FR" sz="1800" dirty="0"/>
              <a:t> (). Les méthodes </a:t>
            </a:r>
            <a:r>
              <a:rPr lang="fr-FR" sz="1800" dirty="0" err="1"/>
              <a:t>getInputStream</a:t>
            </a:r>
            <a:r>
              <a:rPr lang="fr-FR" sz="1800" dirty="0"/>
              <a:t> () et </a:t>
            </a:r>
            <a:r>
              <a:rPr lang="fr-FR" sz="1800" dirty="0" err="1"/>
              <a:t>getContent</a:t>
            </a:r>
            <a:r>
              <a:rPr lang="fr-FR" sz="1800" dirty="0"/>
              <a:t> () sont définies plus en détail dans la classe </a:t>
            </a:r>
            <a:r>
              <a:rPr lang="fr-FR" sz="1800" dirty="0" err="1"/>
              <a:t>URLConnection</a:t>
            </a:r>
            <a:r>
              <a:rPr lang="fr-FR" sz="1800" dirty="0"/>
              <a:t>.</a:t>
            </a:r>
          </a:p>
          <a:p>
            <a:pPr marL="0" indent="0">
              <a:buNone/>
            </a:pPr>
            <a:endParaRPr lang="fr-FR" sz="1800" dirty="0"/>
          </a:p>
          <a:p>
            <a:pPr marL="0" indent="0">
              <a:buNone/>
            </a:pPr>
            <a:endParaRPr lang="fr-FR" sz="1800" dirty="0"/>
          </a:p>
        </p:txBody>
      </p:sp>
    </p:spTree>
    <p:extLst>
      <p:ext uri="{BB962C8B-B14F-4D97-AF65-F5344CB8AC3E}">
        <p14:creationId xmlns:p14="http://schemas.microsoft.com/office/powerpoint/2010/main" val="3860368232"/>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Facade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pPr marL="0" indent="0">
              <a:buNone/>
            </a:pPr>
            <a:endParaRPr lang="fr-FR" sz="1800" dirty="0"/>
          </a:p>
        </p:txBody>
      </p:sp>
      <p:pic>
        <p:nvPicPr>
          <p:cNvPr id="4" name="Picture 3">
            <a:extLst>
              <a:ext uri="{FF2B5EF4-FFF2-40B4-BE49-F238E27FC236}">
                <a16:creationId xmlns:a16="http://schemas.microsoft.com/office/drawing/2014/main" id="{DA22EDBA-D581-4D42-86D2-13E4AC497C50}"/>
              </a:ext>
            </a:extLst>
          </p:cNvPr>
          <p:cNvPicPr>
            <a:picLocks noChangeAspect="1"/>
          </p:cNvPicPr>
          <p:nvPr/>
        </p:nvPicPr>
        <p:blipFill rotWithShape="1">
          <a:blip r:embed="rId2"/>
          <a:srcRect r="54143" b="4595"/>
          <a:stretch/>
        </p:blipFill>
        <p:spPr>
          <a:xfrm>
            <a:off x="5735225" y="1277033"/>
            <a:ext cx="4480176" cy="5268897"/>
          </a:xfrm>
          <a:prstGeom prst="rect">
            <a:avLst/>
          </a:prstGeom>
        </p:spPr>
      </p:pic>
      <p:pic>
        <p:nvPicPr>
          <p:cNvPr id="5" name="Picture 4">
            <a:extLst>
              <a:ext uri="{FF2B5EF4-FFF2-40B4-BE49-F238E27FC236}">
                <a16:creationId xmlns:a16="http://schemas.microsoft.com/office/drawing/2014/main" id="{C0A65A09-44E3-464C-9F74-670FEDF558EE}"/>
              </a:ext>
            </a:extLst>
          </p:cNvPr>
          <p:cNvPicPr>
            <a:picLocks noChangeAspect="1"/>
          </p:cNvPicPr>
          <p:nvPr/>
        </p:nvPicPr>
        <p:blipFill>
          <a:blip r:embed="rId3"/>
          <a:stretch>
            <a:fillRect/>
          </a:stretch>
        </p:blipFill>
        <p:spPr>
          <a:xfrm>
            <a:off x="1337715" y="2173607"/>
            <a:ext cx="2809875" cy="1552575"/>
          </a:xfrm>
          <a:prstGeom prst="rect">
            <a:avLst/>
          </a:prstGeom>
        </p:spPr>
      </p:pic>
    </p:spTree>
    <p:extLst>
      <p:ext uri="{BB962C8B-B14F-4D97-AF65-F5344CB8AC3E}">
        <p14:creationId xmlns:p14="http://schemas.microsoft.com/office/powerpoint/2010/main" val="4263415406"/>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Facade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a:t>
            </a:r>
          </a:p>
          <a:p>
            <a:pPr marL="0" indent="0">
              <a:buNone/>
            </a:pPr>
            <a:r>
              <a:rPr lang="fr-FR" dirty="0">
                <a:solidFill>
                  <a:schemeClr val="accent2"/>
                </a:solidFill>
              </a:rPr>
              <a:t>Le design pattern « </a:t>
            </a:r>
            <a:r>
              <a:rPr lang="fr-FR" dirty="0" err="1">
                <a:solidFill>
                  <a:schemeClr val="accent2"/>
                </a:solidFill>
              </a:rPr>
              <a:t>Facade</a:t>
            </a:r>
            <a:r>
              <a:rPr lang="fr-FR" dirty="0">
                <a:solidFill>
                  <a:schemeClr val="accent2"/>
                </a:solidFill>
              </a:rPr>
              <a:t> » consiste à fournir une interface unifiée à un ensemble d'interfaces dans un sous-système. </a:t>
            </a:r>
            <a:r>
              <a:rPr lang="fr-FR" dirty="0" err="1">
                <a:solidFill>
                  <a:schemeClr val="accent2"/>
                </a:solidFill>
              </a:rPr>
              <a:t>Facade</a:t>
            </a:r>
            <a:r>
              <a:rPr lang="fr-FR" dirty="0">
                <a:solidFill>
                  <a:schemeClr val="accent2"/>
                </a:solidFill>
              </a:rPr>
              <a:t> définit une interface de niveau supérieur qui facilite l'utilisation du sous-système.</a:t>
            </a:r>
          </a:p>
        </p:txBody>
      </p:sp>
    </p:spTree>
    <p:extLst>
      <p:ext uri="{BB962C8B-B14F-4D97-AF65-F5344CB8AC3E}">
        <p14:creationId xmlns:p14="http://schemas.microsoft.com/office/powerpoint/2010/main" val="122222293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Template Method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t>
            </a:r>
            <a:r>
              <a:rPr lang="en-US" dirty="0">
                <a:solidFill>
                  <a:schemeClr val="accent2"/>
                </a:solidFill>
              </a:rPr>
              <a:t>Template Method Pattern</a:t>
            </a:r>
          </a:p>
          <a:p>
            <a:pPr marL="0" indent="0">
              <a:buNone/>
            </a:pPr>
            <a:r>
              <a:rPr lang="fr-FR" sz="1800" dirty="0"/>
              <a:t>Dans une méthode de modèle, vous définissez la structure minimale ou essentielle d'un algorithme. Ensuite, vous confiez certaines responsabilités aux sous-classes. L'intention clé est que vous pouvez redéfinir certaines étapes d'un algorithme, mais ces modifications ne devraient pas avoir d'incidence sur le flux de base de l'</a:t>
            </a:r>
            <a:r>
              <a:rPr lang="fr-FR" sz="1800" dirty="0" err="1"/>
              <a:t>algorithme.Ainsi</a:t>
            </a:r>
            <a:r>
              <a:rPr lang="fr-FR" sz="1800" dirty="0"/>
              <a:t>, ce modèle de conception est utile lorsque vous implémentez un algorithme à plusieurs étapes et que vous souhaitez autoriser la personnalisation via des sous-classes.</a:t>
            </a:r>
          </a:p>
        </p:txBody>
      </p:sp>
    </p:spTree>
    <p:extLst>
      <p:ext uri="{BB962C8B-B14F-4D97-AF65-F5344CB8AC3E}">
        <p14:creationId xmlns:p14="http://schemas.microsoft.com/office/powerpoint/2010/main" val="68999309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Template Method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t>
            </a:r>
            <a:r>
              <a:rPr lang="en-US" dirty="0">
                <a:solidFill>
                  <a:schemeClr val="accent2"/>
                </a:solidFill>
              </a:rPr>
              <a:t>Template Method Pattern</a:t>
            </a:r>
            <a:endParaRPr lang="fr-FR" dirty="0">
              <a:solidFill>
                <a:schemeClr val="accent2"/>
              </a:solidFill>
            </a:endParaRPr>
          </a:p>
          <a:p>
            <a:pPr marL="0" indent="0">
              <a:buNone/>
            </a:pPr>
            <a:r>
              <a:rPr lang="fr-FR" sz="1800" dirty="0"/>
              <a:t>Si nous prenons un exemple de la vie réelle :</a:t>
            </a:r>
          </a:p>
          <a:p>
            <a:pPr marL="0" indent="0">
              <a:buNone/>
            </a:pPr>
            <a:r>
              <a:rPr lang="fr-FR" sz="1800" dirty="0"/>
              <a:t>Supposons que vous commandez une pizza dans un restaurant. Pour le chef, la préparation de base de la pizza est la même; il inclut quelques garnitures finales basées sur le choix du client. Par exemple, vous pouvez opter pour une pizza végétarienne ou une pizza non végétarienne. Vous pouvez également choisir des garnitures comme des bacons, des oignons, du fromage supplémentaire, des champignons, etc. Le chef prépare le produit final selon vos préférences.</a:t>
            </a:r>
          </a:p>
        </p:txBody>
      </p:sp>
    </p:spTree>
    <p:extLst>
      <p:ext uri="{BB962C8B-B14F-4D97-AF65-F5344CB8AC3E}">
        <p14:creationId xmlns:p14="http://schemas.microsoft.com/office/powerpoint/2010/main" val="342280218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Template Method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dans Java</a:t>
            </a:r>
          </a:p>
          <a:p>
            <a:r>
              <a:rPr lang="fr-FR" sz="1800" dirty="0"/>
              <a:t>Dans java : prenons la méthode </a:t>
            </a:r>
            <a:r>
              <a:rPr lang="fr-FR" sz="1800" dirty="0" err="1"/>
              <a:t>removeAll</a:t>
            </a:r>
            <a:r>
              <a:rPr lang="fr-FR" sz="1800" dirty="0"/>
              <a:t> () de </a:t>
            </a:r>
            <a:r>
              <a:rPr lang="fr-FR" sz="1800" dirty="0" err="1"/>
              <a:t>java.util.AbstractSet</a:t>
            </a:r>
            <a:r>
              <a:rPr lang="fr-FR" sz="1800" dirty="0"/>
              <a:t> est un exemple du modèle de méthode de modèle. En dehors de cela, il existe de nombreuses méthodes non abstraites dans les classes </a:t>
            </a:r>
            <a:r>
              <a:rPr lang="fr-FR" sz="1800" dirty="0" err="1"/>
              <a:t>java.util.AbstractMap</a:t>
            </a:r>
            <a:r>
              <a:rPr lang="fr-FR" sz="1800" dirty="0"/>
              <a:t> et </a:t>
            </a:r>
            <a:r>
              <a:rPr lang="fr-FR" sz="1800" dirty="0" err="1"/>
              <a:t>java.util.AbstractSet</a:t>
            </a:r>
            <a:r>
              <a:rPr lang="fr-FR" sz="1800" dirty="0"/>
              <a:t>, qui peuvent également être considérées comme des exemples de modèle de méthode de modèle (</a:t>
            </a:r>
            <a:r>
              <a:rPr lang="en-US" sz="1800" dirty="0"/>
              <a:t>Template Method Pattern)</a:t>
            </a:r>
            <a:r>
              <a:rPr lang="fr-FR" sz="1800" dirty="0"/>
              <a:t>.</a:t>
            </a:r>
          </a:p>
        </p:txBody>
      </p:sp>
    </p:spTree>
    <p:extLst>
      <p:ext uri="{BB962C8B-B14F-4D97-AF65-F5344CB8AC3E}">
        <p14:creationId xmlns:p14="http://schemas.microsoft.com/office/powerpoint/2010/main" val="955194125"/>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Template Method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r>
              <a:rPr lang="fr-FR" sz="1800" dirty="0"/>
              <a:t>Supposons que vous prépariez un programme pour concevoir des cours d'ingénierie. Supposons que le premier semestre soit commun à tous les flux. Au cours des semestres suivants, vous devez ajouter de nouveaux articles / sujets à l'application en fonction du cours. Vous voyez une situation similaire dans l'illustration suivante. N'oubliez pas que ce modèle est logique lorsque vous souhaitez éviter les codes en double dans votre application. Dans le même temps, vous souhaiterez peut-être autoriser les sous-classes à modifier certains détails spécifiques du flux de travail de la classe de base pour fournir des comportements variables dans l'application.</a:t>
            </a:r>
          </a:p>
          <a:p>
            <a:r>
              <a:rPr lang="fr-FR" sz="1800" dirty="0"/>
              <a:t>Dans l’implémentation suivante, je suppose que chaque étudiant en génie doit terminer le cours de mathématiques, puis de compétences générales (cette matière peut traiter des compétences en communication, des traits de caractère, des compétences en gestion des personnes, etc.) au cours de leur semestre initial pour obtenir le diplôme. Plus tard, vous ajouterez des articles spéciaux à ces cours (informatique ou électronique). Pour y parvenir, une méthode </a:t>
            </a:r>
            <a:r>
              <a:rPr lang="fr-FR" sz="1800" dirty="0" err="1"/>
              <a:t>completeCourse</a:t>
            </a:r>
            <a:r>
              <a:rPr lang="fr-FR" sz="1800" dirty="0"/>
              <a:t> () est définie dans une classe abstraite </a:t>
            </a:r>
            <a:r>
              <a:rPr lang="fr-FR" sz="1800" dirty="0" err="1"/>
              <a:t>BasicEngineering</a:t>
            </a:r>
            <a:r>
              <a:rPr lang="fr-FR" sz="1800" dirty="0"/>
              <a:t>. J'ai également marqué la méthode comme étant finale, de sorte que les sous-classes de </a:t>
            </a:r>
            <a:r>
              <a:rPr lang="fr-FR" sz="1800" dirty="0" err="1"/>
              <a:t>BasicEngineering</a:t>
            </a:r>
            <a:r>
              <a:rPr lang="fr-FR" sz="1800" dirty="0"/>
              <a:t> ne peuvent pas remplacer la méthode </a:t>
            </a:r>
            <a:r>
              <a:rPr lang="fr-FR" sz="1800" dirty="0" err="1"/>
              <a:t>completeCourse</a:t>
            </a:r>
            <a:r>
              <a:rPr lang="fr-FR" sz="1800" dirty="0"/>
              <a:t> () pour modifier la séquence de l'ordre d'achèvement du </a:t>
            </a:r>
            <a:r>
              <a:rPr lang="fr-FR" sz="1800" dirty="0" err="1"/>
              <a:t>cours.Deux</a:t>
            </a:r>
            <a:r>
              <a:rPr lang="fr-FR" sz="1800" dirty="0"/>
              <a:t> autres classes concrètes - </a:t>
            </a:r>
            <a:r>
              <a:rPr lang="fr-FR" sz="1800" dirty="0" err="1"/>
              <a:t>ComputerScience</a:t>
            </a:r>
            <a:r>
              <a:rPr lang="fr-FR" sz="1800" dirty="0"/>
              <a:t> et Electronics sont les sous-classes de la classe </a:t>
            </a:r>
            <a:r>
              <a:rPr lang="fr-FR" sz="1800" dirty="0" err="1"/>
              <a:t>BasicEngineering</a:t>
            </a:r>
            <a:r>
              <a:rPr lang="fr-FR" sz="1800" dirty="0"/>
              <a:t> et complètent la méthode abstraite </a:t>
            </a:r>
            <a:r>
              <a:rPr lang="fr-FR" sz="1800" dirty="0" err="1"/>
              <a:t>completeSpecialPaper</a:t>
            </a:r>
            <a:r>
              <a:rPr lang="fr-FR" sz="1800" dirty="0"/>
              <a:t> () selon leurs besoins.</a:t>
            </a:r>
          </a:p>
          <a:p>
            <a:pPr marL="0" indent="0">
              <a:buNone/>
            </a:pPr>
            <a:endParaRPr lang="fr-FR" sz="1800" dirty="0"/>
          </a:p>
        </p:txBody>
      </p:sp>
    </p:spTree>
    <p:extLst>
      <p:ext uri="{BB962C8B-B14F-4D97-AF65-F5344CB8AC3E}">
        <p14:creationId xmlns:p14="http://schemas.microsoft.com/office/powerpoint/2010/main" val="385981991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Template Method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pPr marL="0" indent="0">
              <a:buNone/>
            </a:pPr>
            <a:endParaRPr lang="fr-FR" sz="1800" dirty="0"/>
          </a:p>
        </p:txBody>
      </p:sp>
      <p:pic>
        <p:nvPicPr>
          <p:cNvPr id="4" name="Picture 3">
            <a:extLst>
              <a:ext uri="{FF2B5EF4-FFF2-40B4-BE49-F238E27FC236}">
                <a16:creationId xmlns:a16="http://schemas.microsoft.com/office/drawing/2014/main" id="{AC9B6D20-8160-4485-890F-73B296ED471B}"/>
              </a:ext>
            </a:extLst>
          </p:cNvPr>
          <p:cNvPicPr>
            <a:picLocks noChangeAspect="1"/>
          </p:cNvPicPr>
          <p:nvPr/>
        </p:nvPicPr>
        <p:blipFill>
          <a:blip r:embed="rId2"/>
          <a:stretch>
            <a:fillRect/>
          </a:stretch>
        </p:blipFill>
        <p:spPr>
          <a:xfrm>
            <a:off x="1835140" y="1560444"/>
            <a:ext cx="7041855" cy="4747824"/>
          </a:xfrm>
          <a:prstGeom prst="rect">
            <a:avLst/>
          </a:prstGeom>
        </p:spPr>
      </p:pic>
    </p:spTree>
    <p:extLst>
      <p:ext uri="{BB962C8B-B14F-4D97-AF65-F5344CB8AC3E}">
        <p14:creationId xmlns:p14="http://schemas.microsoft.com/office/powerpoint/2010/main" val="425931677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Template Method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pPr marL="0" indent="0">
              <a:buNone/>
            </a:pPr>
            <a:endParaRPr lang="fr-FR" sz="1800" dirty="0"/>
          </a:p>
        </p:txBody>
      </p:sp>
      <p:pic>
        <p:nvPicPr>
          <p:cNvPr id="5" name="Picture 4">
            <a:extLst>
              <a:ext uri="{FF2B5EF4-FFF2-40B4-BE49-F238E27FC236}">
                <a16:creationId xmlns:a16="http://schemas.microsoft.com/office/drawing/2014/main" id="{706D8E73-5677-4B92-836C-E9120E34F847}"/>
              </a:ext>
            </a:extLst>
          </p:cNvPr>
          <p:cNvPicPr>
            <a:picLocks noChangeAspect="1"/>
          </p:cNvPicPr>
          <p:nvPr/>
        </p:nvPicPr>
        <p:blipFill>
          <a:blip r:embed="rId2"/>
          <a:stretch>
            <a:fillRect/>
          </a:stretch>
        </p:blipFill>
        <p:spPr>
          <a:xfrm>
            <a:off x="5361476" y="1537399"/>
            <a:ext cx="4827553" cy="4523589"/>
          </a:xfrm>
          <a:prstGeom prst="rect">
            <a:avLst/>
          </a:prstGeom>
        </p:spPr>
      </p:pic>
      <p:pic>
        <p:nvPicPr>
          <p:cNvPr id="6" name="Picture 5">
            <a:extLst>
              <a:ext uri="{FF2B5EF4-FFF2-40B4-BE49-F238E27FC236}">
                <a16:creationId xmlns:a16="http://schemas.microsoft.com/office/drawing/2014/main" id="{E838B7BE-84A1-400B-8596-1CD246B12701}"/>
              </a:ext>
            </a:extLst>
          </p:cNvPr>
          <p:cNvPicPr>
            <a:picLocks noChangeAspect="1"/>
          </p:cNvPicPr>
          <p:nvPr/>
        </p:nvPicPr>
        <p:blipFill>
          <a:blip r:embed="rId3"/>
          <a:stretch>
            <a:fillRect/>
          </a:stretch>
        </p:blipFill>
        <p:spPr>
          <a:xfrm>
            <a:off x="856045" y="2477147"/>
            <a:ext cx="3667125" cy="1171575"/>
          </a:xfrm>
          <a:prstGeom prst="rect">
            <a:avLst/>
          </a:prstGeom>
        </p:spPr>
      </p:pic>
    </p:spTree>
    <p:extLst>
      <p:ext uri="{BB962C8B-B14F-4D97-AF65-F5344CB8AC3E}">
        <p14:creationId xmlns:p14="http://schemas.microsoft.com/office/powerpoint/2010/main" val="342638822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dirty="0"/>
              <a:t>Template Method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a:t>
            </a:r>
          </a:p>
          <a:p>
            <a:pPr marL="0" indent="0">
              <a:buNone/>
            </a:pPr>
            <a:r>
              <a:rPr lang="fr-FR" dirty="0">
                <a:solidFill>
                  <a:schemeClr val="accent2"/>
                </a:solidFill>
              </a:rPr>
              <a:t>Définir le squelette d'un algorithme dans une opération, en reportant certaines étapes aux sous-classes. La méthode de modèle permet aux sous-classes de redéfinir certaines étapes d'un algorithme sans modifier la structure de l'algorithme.</a:t>
            </a:r>
          </a:p>
        </p:txBody>
      </p:sp>
    </p:spTree>
    <p:extLst>
      <p:ext uri="{BB962C8B-B14F-4D97-AF65-F5344CB8AC3E}">
        <p14:creationId xmlns:p14="http://schemas.microsoft.com/office/powerpoint/2010/main" val="2065301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7216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Revenant au problème de l’application </a:t>
            </a:r>
            <a:r>
              <a:rPr lang="fr-FR" dirty="0" err="1">
                <a:solidFill>
                  <a:srgbClr val="0070C0"/>
                </a:solidFill>
              </a:rPr>
              <a:t>SimUDuck</a:t>
            </a:r>
            <a:r>
              <a:rPr lang="fr-FR" dirty="0">
                <a:solidFill>
                  <a:srgbClr val="0070C0"/>
                </a:solidFill>
              </a:rPr>
              <a:t> :</a:t>
            </a:r>
          </a:p>
          <a:p>
            <a:pPr lvl="2">
              <a:buFont typeface="Courier New" panose="02070309020205020404" pitchFamily="49" charset="0"/>
              <a:buChar char="o"/>
            </a:pPr>
            <a:r>
              <a:rPr lang="fr-FR" dirty="0"/>
              <a:t>L’héritage comme solution n’est pas adaptée pour la nouvelle version=&gt; code réutilisable mais avec des effets de bord non maitrisables!</a:t>
            </a:r>
          </a:p>
          <a:p>
            <a:pPr lvl="2">
              <a:buFont typeface="Courier New" panose="02070309020205020404" pitchFamily="49" charset="0"/>
              <a:buChar char="o"/>
            </a:pPr>
            <a:r>
              <a:rPr lang="fr-FR" dirty="0"/>
              <a:t>L’ajout des interface </a:t>
            </a:r>
            <a:r>
              <a:rPr lang="fr-FR" dirty="0" err="1"/>
              <a:t>Flyable</a:t>
            </a:r>
            <a:r>
              <a:rPr lang="fr-FR" dirty="0"/>
              <a:t> et </a:t>
            </a:r>
            <a:r>
              <a:rPr lang="fr-FR" dirty="0" err="1"/>
              <a:t>Quackle</a:t>
            </a:r>
            <a:r>
              <a:rPr lang="fr-FR" dirty="0"/>
              <a:t> </a:t>
            </a:r>
            <a:r>
              <a:rPr lang="fr-FR" dirty="0" err="1"/>
              <a:t>resout</a:t>
            </a:r>
            <a:r>
              <a:rPr lang="fr-FR" dirty="0"/>
              <a:t> une partie du problème =&gt; mais la réutilisation du code pose un nouveau problème!</a:t>
            </a:r>
          </a:p>
          <a:p>
            <a:pPr lvl="2">
              <a:buFont typeface="Courier New" panose="02070309020205020404" pitchFamily="49" charset="0"/>
              <a:buChar char="o"/>
            </a:pPr>
            <a:endParaRPr lang="fr-FR" dirty="0"/>
          </a:p>
          <a:p>
            <a:pPr lvl="1"/>
            <a:r>
              <a:rPr lang="fr-FR" dirty="0">
                <a:solidFill>
                  <a:srgbClr val="0070C0"/>
                </a:solidFill>
              </a:rPr>
              <a:t>Ce qui commun et constant dans le développement software:</a:t>
            </a:r>
          </a:p>
          <a:p>
            <a:pPr marL="274320" lvl="1" indent="0">
              <a:buNone/>
            </a:pPr>
            <a:r>
              <a:rPr lang="fr-FR" b="1" u="sng" dirty="0">
                <a:solidFill>
                  <a:srgbClr val="FF0000"/>
                </a:solidFill>
              </a:rPr>
              <a:t>Quelle que soit la qualité de la conception d'une application, au fil du temps, une application doit croître et changer ou elle mourra.</a:t>
            </a:r>
            <a:endParaRPr lang="en-US" b="1" u="sng" dirty="0">
              <a:solidFill>
                <a:srgbClr val="FF0000"/>
              </a:solidFill>
            </a:endParaRPr>
          </a:p>
          <a:p>
            <a:pPr marL="274320" lvl="1" indent="0">
              <a:buNone/>
            </a:pPr>
            <a:endParaRPr lang="fr-FR" dirty="0">
              <a:solidFill>
                <a:srgbClr val="0070C0"/>
              </a:solidFill>
            </a:endParaRPr>
          </a:p>
          <a:p>
            <a:pPr lvl="1"/>
            <a:r>
              <a:rPr lang="fr-FR" dirty="0">
                <a:solidFill>
                  <a:srgbClr val="0070C0"/>
                </a:solidFill>
              </a:rPr>
              <a:t>Design principal du développement software:</a:t>
            </a:r>
          </a:p>
          <a:p>
            <a:pPr marL="274320" lvl="1" indent="0" algn="ctr">
              <a:buNone/>
            </a:pPr>
            <a:r>
              <a:rPr lang="fr-FR" b="1" u="sng" dirty="0">
                <a:solidFill>
                  <a:srgbClr val="00B050"/>
                </a:solidFill>
              </a:rPr>
              <a:t>Identifiez les aspects de votre application qui </a:t>
            </a:r>
            <a:r>
              <a:rPr lang="fr-FR" b="1" u="sng" dirty="0" err="1">
                <a:solidFill>
                  <a:srgbClr val="00B050"/>
                </a:solidFill>
              </a:rPr>
              <a:t>evoluent</a:t>
            </a:r>
            <a:r>
              <a:rPr lang="fr-FR" b="1" u="sng" dirty="0">
                <a:solidFill>
                  <a:srgbClr val="00B050"/>
                </a:solidFill>
              </a:rPr>
              <a:t> et séparez-les de qui reste le même.</a:t>
            </a:r>
          </a:p>
          <a:p>
            <a:pPr marL="274320" lvl="1" indent="0">
              <a:buNone/>
            </a:pPr>
            <a:endParaRPr lang="en-US" b="1" u="sng" dirty="0">
              <a:solidFill>
                <a:srgbClr val="FF0000"/>
              </a:solidFill>
            </a:endParaRPr>
          </a:p>
          <a:p>
            <a:pPr marL="274320" lvl="1" indent="0">
              <a:buNone/>
            </a:pPr>
            <a:r>
              <a:rPr lang="fr-FR" dirty="0"/>
              <a:t>Prenez ce qui varie et «encapsulez»-le pour qu'il n'affecte pas le reste de votre code.</a:t>
            </a:r>
          </a:p>
          <a:p>
            <a:pPr marL="274320" lvl="1" indent="0">
              <a:buNone/>
            </a:pPr>
            <a:r>
              <a:rPr lang="fr-FR" dirty="0"/>
              <a:t>Le résultat? Moins de conséquences involontaires des changements de code et plus de flexibilité dans vos systèmes!</a:t>
            </a:r>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en-US" dirty="0"/>
          </a:p>
          <a:p>
            <a:pPr marL="274320" lvl="1" indent="0">
              <a:buNone/>
            </a:pPr>
            <a:endParaRPr lang="fr-F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4938218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Flyweight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t>
            </a:r>
            <a:r>
              <a:rPr lang="en-US" dirty="0">
                <a:solidFill>
                  <a:schemeClr val="accent2"/>
                </a:solidFill>
              </a:rPr>
              <a:t>Flyweight Pattern</a:t>
            </a:r>
          </a:p>
          <a:p>
            <a:pPr marL="0" indent="0">
              <a:buNone/>
            </a:pPr>
            <a:r>
              <a:rPr lang="fr-FR" sz="1800" dirty="0"/>
              <a:t>Le modèle est utile lorsque vous avez besoin d'un grand nombre d'objets similaires qui sont uniques en termes de seulement quelques paramètres et que la plupart des éléments sont communs en général.</a:t>
            </a:r>
          </a:p>
          <a:p>
            <a:pPr marL="0" indent="0">
              <a:buNone/>
            </a:pPr>
            <a:r>
              <a:rPr lang="fr-FR" sz="1800" dirty="0"/>
              <a:t>    Un poids mouche </a:t>
            </a:r>
            <a:r>
              <a:rPr lang="en-US" sz="1800" b="1" dirty="0"/>
              <a:t>“Flyweight”</a:t>
            </a:r>
            <a:r>
              <a:rPr lang="fr-FR" sz="1800" dirty="0"/>
              <a:t> est un objet. Il essaie de minimiser l'utilisation de la mémoire en partageant autant que possible les données avec d'autres objets similaires. Le partage d'objets peut permettre leur utilisation avec des granularités fines avec des coûts minimaux.</a:t>
            </a:r>
          </a:p>
          <a:p>
            <a:pPr marL="0" indent="0">
              <a:buNone/>
            </a:pPr>
            <a:r>
              <a:rPr lang="fr-FR" sz="1800" dirty="0"/>
              <a:t>    Deux termes courants sont utilisés dans ce contexte: extrinsèque et intrinsèque. Un état intrinsèque est stocké / partagé dans l’objet poids mouche, et il est indépendant du contexte de poids mouche. D'un autre côté, un état extrinsèque varie avec le contexte du poids mouche, c'est pourquoi ils ne peuvent pas être partagés. Les objets client conservent l'état extrinsèque, et ils doivent le transmettre à un poids mouche. Notez que, si nécessaire, les clients peuvent également calculer l'état extrinsèque à la volée lorsqu'ils utilisent des poids volants.</a:t>
            </a:r>
          </a:p>
          <a:p>
            <a:pPr marL="0" indent="0">
              <a:buNone/>
            </a:pPr>
            <a:r>
              <a:rPr lang="fr-FR" sz="1800" dirty="0"/>
              <a:t>    Les experts suggèrent que lors de la mise en œuvre de ce modèle, nous devrions rendre les états intrinsèques immuables .</a:t>
            </a:r>
          </a:p>
        </p:txBody>
      </p:sp>
    </p:spTree>
    <p:extLst>
      <p:ext uri="{BB962C8B-B14F-4D97-AF65-F5344CB8AC3E}">
        <p14:creationId xmlns:p14="http://schemas.microsoft.com/office/powerpoint/2010/main" val="21680750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Flyweight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t>
            </a:r>
            <a:r>
              <a:rPr lang="en-US" dirty="0">
                <a:solidFill>
                  <a:schemeClr val="accent2"/>
                </a:solidFill>
              </a:rPr>
              <a:t>Template Method Pattern</a:t>
            </a:r>
            <a:endParaRPr lang="fr-FR" dirty="0">
              <a:solidFill>
                <a:schemeClr val="accent2"/>
              </a:solidFill>
            </a:endParaRPr>
          </a:p>
          <a:p>
            <a:pPr marL="0" indent="0">
              <a:buNone/>
            </a:pPr>
            <a:r>
              <a:rPr lang="fr-FR" sz="1800" dirty="0"/>
              <a:t>Si nous prenons un exemple de la vie réelle :</a:t>
            </a:r>
          </a:p>
          <a:p>
            <a:pPr marL="0" indent="0">
              <a:buNone/>
            </a:pPr>
            <a:r>
              <a:rPr lang="fr-FR" sz="1800" dirty="0"/>
              <a:t>Supposons que vous ayez un stylo. Vous pouvez remplacer différentes recharges pour écrire avec des couleurs différentes. Ainsi, un stylo sans recharges est considéré comme un poids mouche avec des données intrinsèques, et un stylo avec des recharges est considéré comme des données extrinsèques. Prenons un autre exemple. Supposons qu'une entreprise ait besoin d'imprimer des cartes de visite pour ses employés. Alors, où commence le processus? L'entreprise peut créer un modèle commun avec le logo de l'entreprise, l'adresse, etc. (intrinsèque), puis elle ajoute les informations de contact particulières (extrinsèques) de chaque employé sur les cartes.</a:t>
            </a:r>
          </a:p>
        </p:txBody>
      </p:sp>
    </p:spTree>
    <p:extLst>
      <p:ext uri="{BB962C8B-B14F-4D97-AF65-F5344CB8AC3E}">
        <p14:creationId xmlns:p14="http://schemas.microsoft.com/office/powerpoint/2010/main" val="2582689313"/>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Flyweight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dans Java</a:t>
            </a:r>
          </a:p>
          <a:p>
            <a:r>
              <a:rPr lang="fr-FR" sz="1800" dirty="0"/>
              <a:t>En Java, vous remarquerez peut-être l'utilisation de ce modèle lorsque vous utilisez les classes </a:t>
            </a:r>
            <a:r>
              <a:rPr lang="fr-FR" sz="1800" dirty="0" err="1"/>
              <a:t>wrapper</a:t>
            </a:r>
            <a:r>
              <a:rPr lang="fr-FR" sz="1800" dirty="0"/>
              <a:t>, telles que </a:t>
            </a:r>
            <a:r>
              <a:rPr lang="fr-FR" sz="1800" dirty="0" err="1"/>
              <a:t>java.lang.Integer</a:t>
            </a:r>
            <a:r>
              <a:rPr lang="fr-FR" sz="1800" dirty="0"/>
              <a:t>, </a:t>
            </a:r>
            <a:r>
              <a:rPr lang="fr-FR" sz="1800" dirty="0" err="1"/>
              <a:t>java.lang.Short</a:t>
            </a:r>
            <a:r>
              <a:rPr lang="fr-FR" sz="1800" dirty="0"/>
              <a:t>, </a:t>
            </a:r>
            <a:r>
              <a:rPr lang="fr-FR" sz="1800" dirty="0" err="1"/>
              <a:t>java.lang.Byte</a:t>
            </a:r>
            <a:r>
              <a:rPr lang="fr-FR" sz="1800" dirty="0"/>
              <a:t> et </a:t>
            </a:r>
            <a:r>
              <a:rPr lang="fr-FR" sz="1800" dirty="0" err="1"/>
              <a:t>java.lang.Character</a:t>
            </a:r>
            <a:r>
              <a:rPr lang="fr-FR" sz="1800" dirty="0"/>
              <a:t>, où la méthode statique </a:t>
            </a:r>
            <a:r>
              <a:rPr lang="fr-FR" sz="1800" dirty="0" err="1"/>
              <a:t>valueof</a:t>
            </a:r>
            <a:r>
              <a:rPr lang="fr-FR" sz="1800" dirty="0"/>
              <a:t> () reproduit une méthode d'usine. (Il convient de rappeler que certaines des classes </a:t>
            </a:r>
            <a:r>
              <a:rPr lang="fr-FR" sz="1800" dirty="0" err="1"/>
              <a:t>wrapper</a:t>
            </a:r>
            <a:r>
              <a:rPr lang="fr-FR" sz="1800" dirty="0"/>
              <a:t>, telles que </a:t>
            </a:r>
            <a:r>
              <a:rPr lang="fr-FR" sz="1800" dirty="0" err="1"/>
              <a:t>java.lang.Double</a:t>
            </a:r>
            <a:r>
              <a:rPr lang="fr-FR" sz="1800" dirty="0"/>
              <a:t> et </a:t>
            </a:r>
            <a:r>
              <a:rPr lang="fr-FR" sz="1800" dirty="0" err="1"/>
              <a:t>java.lang.Float</a:t>
            </a:r>
            <a:r>
              <a:rPr lang="fr-FR" sz="1800" dirty="0"/>
              <a:t>, ne suivent pas ce modèle.) Le pool String est un autre exemple de poids mouche.</a:t>
            </a:r>
          </a:p>
        </p:txBody>
      </p:sp>
    </p:spTree>
    <p:extLst>
      <p:ext uri="{BB962C8B-B14F-4D97-AF65-F5344CB8AC3E}">
        <p14:creationId xmlns:p14="http://schemas.microsoft.com/office/powerpoint/2010/main" val="2453345947"/>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Flyweight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r>
              <a:rPr lang="fr-FR" sz="1800" dirty="0"/>
              <a:t>Dans l'exemple suivant, j'ai utilisé trois types d'objets différents: des robots petits, grands et de taille fixe. Ces robots ont deux états: «</a:t>
            </a:r>
            <a:r>
              <a:rPr lang="fr-FR" sz="1800" dirty="0" err="1"/>
              <a:t>robotTypeCreated</a:t>
            </a:r>
            <a:r>
              <a:rPr lang="fr-FR" sz="1800" dirty="0"/>
              <a:t>» et «</a:t>
            </a:r>
            <a:r>
              <a:rPr lang="fr-FR" sz="1800" dirty="0" err="1"/>
              <a:t>color</a:t>
            </a:r>
            <a:r>
              <a:rPr lang="fr-FR" sz="1800" dirty="0"/>
              <a:t>». Le premier peut être partagé entre des objets «similaires», c'est donc un état intrinsèque. Le second (couleur) est fourni par le client et varie selon le contexte. Donc, c'est un état extrinsèque dans cet exemple. Pour les robots de taille fixe, peu importe la couleur fournie par le client. Pour ces robots, j'ignore l'état extrinsèque, vous pouvez donc en conclure que ces robots de taille fixe représentent des poids mouches non partagés. Dans cette implémentation, la classe </a:t>
            </a:r>
            <a:r>
              <a:rPr lang="fr-FR" sz="1800" dirty="0" err="1"/>
              <a:t>robotFactory</a:t>
            </a:r>
            <a:r>
              <a:rPr lang="fr-FR" sz="1800" dirty="0"/>
              <a:t> met en cache ces poids mouches et fournit une méthode pour les </a:t>
            </a:r>
            <a:r>
              <a:rPr lang="fr-FR" sz="1800" dirty="0" err="1"/>
              <a:t>obtenir.Enfin</a:t>
            </a:r>
            <a:r>
              <a:rPr lang="fr-FR" sz="1800" dirty="0"/>
              <a:t>, ces objets sont similaires . Ainsi, une fois qu'un robot particulier est créé, vous ne voulez pas répéter le processus à partir de zéro. Au lieu de cela, la prochaine fois, vous essaierez d'utiliser ces masselottes pour répondre à vos besoins. Maintenant, parcourez le code avec les commentaires pour votre référence.</a:t>
            </a:r>
          </a:p>
        </p:txBody>
      </p:sp>
    </p:spTree>
    <p:extLst>
      <p:ext uri="{BB962C8B-B14F-4D97-AF65-F5344CB8AC3E}">
        <p14:creationId xmlns:p14="http://schemas.microsoft.com/office/powerpoint/2010/main" val="2475869742"/>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Flyweight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pPr marL="0" indent="0">
              <a:buNone/>
            </a:pPr>
            <a:endParaRPr lang="fr-FR" dirty="0">
              <a:solidFill>
                <a:schemeClr val="accent2"/>
              </a:solidFill>
            </a:endParaRPr>
          </a:p>
        </p:txBody>
      </p:sp>
      <p:pic>
        <p:nvPicPr>
          <p:cNvPr id="4" name="Picture 3">
            <a:extLst>
              <a:ext uri="{FF2B5EF4-FFF2-40B4-BE49-F238E27FC236}">
                <a16:creationId xmlns:a16="http://schemas.microsoft.com/office/drawing/2014/main" id="{DEAADA1B-80BF-4C60-BCC4-857542B0EBE6}"/>
              </a:ext>
            </a:extLst>
          </p:cNvPr>
          <p:cNvPicPr>
            <a:picLocks noChangeAspect="1"/>
          </p:cNvPicPr>
          <p:nvPr/>
        </p:nvPicPr>
        <p:blipFill>
          <a:blip r:embed="rId2"/>
          <a:stretch>
            <a:fillRect/>
          </a:stretch>
        </p:blipFill>
        <p:spPr>
          <a:xfrm>
            <a:off x="1258360" y="1455938"/>
            <a:ext cx="8960814" cy="5192638"/>
          </a:xfrm>
          <a:prstGeom prst="rect">
            <a:avLst/>
          </a:prstGeom>
        </p:spPr>
      </p:pic>
    </p:spTree>
    <p:extLst>
      <p:ext uri="{BB962C8B-B14F-4D97-AF65-F5344CB8AC3E}">
        <p14:creationId xmlns:p14="http://schemas.microsoft.com/office/powerpoint/2010/main" val="316187349"/>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Flyweight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pPr marL="0" indent="0">
              <a:buNone/>
            </a:pPr>
            <a:endParaRPr lang="fr-FR" dirty="0">
              <a:solidFill>
                <a:schemeClr val="accent2"/>
              </a:solidFill>
            </a:endParaRPr>
          </a:p>
        </p:txBody>
      </p:sp>
      <p:pic>
        <p:nvPicPr>
          <p:cNvPr id="5" name="Picture 4">
            <a:extLst>
              <a:ext uri="{FF2B5EF4-FFF2-40B4-BE49-F238E27FC236}">
                <a16:creationId xmlns:a16="http://schemas.microsoft.com/office/drawing/2014/main" id="{92E9B1F0-E595-4B10-A05E-6F11B1CA8667}"/>
              </a:ext>
            </a:extLst>
          </p:cNvPr>
          <p:cNvPicPr>
            <a:picLocks noChangeAspect="1"/>
          </p:cNvPicPr>
          <p:nvPr/>
        </p:nvPicPr>
        <p:blipFill>
          <a:blip r:embed="rId2"/>
          <a:stretch>
            <a:fillRect/>
          </a:stretch>
        </p:blipFill>
        <p:spPr>
          <a:xfrm>
            <a:off x="3838621" y="1535837"/>
            <a:ext cx="3076575" cy="4389869"/>
          </a:xfrm>
          <a:prstGeom prst="rect">
            <a:avLst/>
          </a:prstGeom>
        </p:spPr>
      </p:pic>
    </p:spTree>
    <p:extLst>
      <p:ext uri="{BB962C8B-B14F-4D97-AF65-F5344CB8AC3E}">
        <p14:creationId xmlns:p14="http://schemas.microsoft.com/office/powerpoint/2010/main" val="145532203"/>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Flyweight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pPr marL="0" indent="0">
              <a:buNone/>
            </a:pPr>
            <a:endParaRPr lang="fr-FR" dirty="0">
              <a:solidFill>
                <a:schemeClr val="accent2"/>
              </a:solidFill>
            </a:endParaRPr>
          </a:p>
        </p:txBody>
      </p:sp>
      <p:pic>
        <p:nvPicPr>
          <p:cNvPr id="4" name="Picture 3">
            <a:extLst>
              <a:ext uri="{FF2B5EF4-FFF2-40B4-BE49-F238E27FC236}">
                <a16:creationId xmlns:a16="http://schemas.microsoft.com/office/drawing/2014/main" id="{4293E52B-4EFC-4EED-85AF-4992710F1C82}"/>
              </a:ext>
            </a:extLst>
          </p:cNvPr>
          <p:cNvPicPr>
            <a:picLocks noChangeAspect="1"/>
          </p:cNvPicPr>
          <p:nvPr/>
        </p:nvPicPr>
        <p:blipFill>
          <a:blip r:embed="rId2"/>
          <a:stretch>
            <a:fillRect/>
          </a:stretch>
        </p:blipFill>
        <p:spPr>
          <a:xfrm>
            <a:off x="2048145" y="1597979"/>
            <a:ext cx="6287987" cy="4705167"/>
          </a:xfrm>
          <a:prstGeom prst="rect">
            <a:avLst/>
          </a:prstGeom>
        </p:spPr>
      </p:pic>
    </p:spTree>
    <p:extLst>
      <p:ext uri="{BB962C8B-B14F-4D97-AF65-F5344CB8AC3E}">
        <p14:creationId xmlns:p14="http://schemas.microsoft.com/office/powerpoint/2010/main" val="134006667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Flyweight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r>
              <a:rPr lang="fr-FR" sz="1800" dirty="0"/>
              <a:t>La sortie varie car dans cette implémentation, je choisis la couleur au hasard.</a:t>
            </a:r>
          </a:p>
          <a:p>
            <a:r>
              <a:rPr lang="fr-FR" sz="1800" dirty="0"/>
              <a:t>La couleur du robot de taille fixe ne change jamais car l'état extrinsèque (couleur) est ignoré pour représenter un poids mouche non partagé.</a:t>
            </a:r>
          </a:p>
          <a:p>
            <a:r>
              <a:rPr lang="fr-FR" sz="1800" dirty="0"/>
              <a:t>Le client devait jouer avec 12 robots (3 petits, 5 grands, 4 de taille fixe) mais ces demandes sont servies par seulement trois objets modèles distincts (un de chaque catégorie) et ceux-ci ont été configurés à la volée.</a:t>
            </a:r>
          </a:p>
          <a:p>
            <a:pPr marL="0" indent="0">
              <a:buNone/>
            </a:pPr>
            <a:endParaRPr lang="fr-FR" dirty="0">
              <a:solidFill>
                <a:schemeClr val="accent2"/>
              </a:solidFill>
            </a:endParaRPr>
          </a:p>
        </p:txBody>
      </p:sp>
    </p:spTree>
    <p:extLst>
      <p:ext uri="{BB962C8B-B14F-4D97-AF65-F5344CB8AC3E}">
        <p14:creationId xmlns:p14="http://schemas.microsoft.com/office/powerpoint/2010/main" val="73577432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Flyweight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a:t>
            </a:r>
          </a:p>
          <a:p>
            <a:pPr marL="0" indent="0">
              <a:buNone/>
            </a:pPr>
            <a:r>
              <a:rPr lang="fr-FR" dirty="0">
                <a:solidFill>
                  <a:schemeClr val="accent2"/>
                </a:solidFill>
              </a:rPr>
              <a:t>Un poids mouche est un objet partagé qui peut être utilisé dans plusieurs contextes simultanément. Le poids mouche agit comme un objet indépendant dans chaque contexte - il est impossible de le distinguer d’une instance de l’objet qui n’est pas partagée.</a:t>
            </a:r>
          </a:p>
        </p:txBody>
      </p:sp>
      <p:pic>
        <p:nvPicPr>
          <p:cNvPr id="5" name="Picture 4" descr="Diagram&#10;&#10;Description automatically generated">
            <a:extLst>
              <a:ext uri="{FF2B5EF4-FFF2-40B4-BE49-F238E27FC236}">
                <a16:creationId xmlns:a16="http://schemas.microsoft.com/office/drawing/2014/main" id="{82D78072-28CB-429E-A37A-AAD6874644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6829" y="3103427"/>
            <a:ext cx="3965448" cy="2618232"/>
          </a:xfrm>
          <a:prstGeom prst="rect">
            <a:avLst/>
          </a:prstGeom>
        </p:spPr>
      </p:pic>
      <p:pic>
        <p:nvPicPr>
          <p:cNvPr id="7" name="Picture 6" descr="Diagram&#10;&#10;Description automatically generated">
            <a:extLst>
              <a:ext uri="{FF2B5EF4-FFF2-40B4-BE49-F238E27FC236}">
                <a16:creationId xmlns:a16="http://schemas.microsoft.com/office/drawing/2014/main" id="{BBAB41D9-9BA9-43CE-BD3A-AB30DF315F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136" y="3195544"/>
            <a:ext cx="4322064" cy="2255520"/>
          </a:xfrm>
          <a:prstGeom prst="rect">
            <a:avLst/>
          </a:prstGeom>
        </p:spPr>
      </p:pic>
      <p:sp>
        <p:nvSpPr>
          <p:cNvPr id="9" name="Arrow: Right 8">
            <a:extLst>
              <a:ext uri="{FF2B5EF4-FFF2-40B4-BE49-F238E27FC236}">
                <a16:creationId xmlns:a16="http://schemas.microsoft.com/office/drawing/2014/main" id="{8ED41A14-26FF-49BD-A2F1-ACCE9458EE49}"/>
              </a:ext>
            </a:extLst>
          </p:cNvPr>
          <p:cNvSpPr/>
          <p:nvPr/>
        </p:nvSpPr>
        <p:spPr>
          <a:xfrm>
            <a:off x="5282214" y="4429957"/>
            <a:ext cx="1520922" cy="2485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4230870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Builder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t>
            </a:r>
            <a:r>
              <a:rPr lang="en-US" dirty="0">
                <a:solidFill>
                  <a:schemeClr val="accent2"/>
                </a:solidFill>
              </a:rPr>
              <a:t>Builder Pattern</a:t>
            </a:r>
          </a:p>
          <a:p>
            <a:r>
              <a:rPr lang="fr-FR" sz="1800" dirty="0"/>
              <a:t>Le modèle de générateur « Builder » est utile pour créer des objets complexes comportant plusieurs parties. Le mécanisme de création d'un objet doit être indépendant de ces parties. Le processus de construction ne se soucie pas de la façon dont ces pièces sont assemblées. Le même processus de construction doit nous permettre de créer différentes représentations des objets.</a:t>
            </a:r>
          </a:p>
        </p:txBody>
      </p:sp>
      <p:pic>
        <p:nvPicPr>
          <p:cNvPr id="7" name="Picture 6" descr="Diagram&#10;&#10;Description automatically generated">
            <a:extLst>
              <a:ext uri="{FF2B5EF4-FFF2-40B4-BE49-F238E27FC236}">
                <a16:creationId xmlns:a16="http://schemas.microsoft.com/office/drawing/2014/main" id="{7BA74D02-2957-4024-8A62-BFBB9098AE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5764" y="3264630"/>
            <a:ext cx="6326350" cy="2690260"/>
          </a:xfrm>
          <a:prstGeom prst="rect">
            <a:avLst/>
          </a:prstGeom>
        </p:spPr>
      </p:pic>
    </p:spTree>
    <p:extLst>
      <p:ext uri="{BB962C8B-B14F-4D97-AF65-F5344CB8AC3E}">
        <p14:creationId xmlns:p14="http://schemas.microsoft.com/office/powerpoint/2010/main" val="3263821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7216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Application du principe de design à la conception de </a:t>
            </a:r>
            <a:r>
              <a:rPr lang="fr-FR" dirty="0" err="1">
                <a:solidFill>
                  <a:srgbClr val="0070C0"/>
                </a:solidFill>
              </a:rPr>
              <a:t>SimUDuck</a:t>
            </a:r>
            <a:r>
              <a:rPr lang="fr-FR" dirty="0">
                <a:solidFill>
                  <a:srgbClr val="0070C0"/>
                </a:solidFill>
              </a:rPr>
              <a:t>:</a:t>
            </a:r>
          </a:p>
          <a:p>
            <a:pPr marL="274320" lvl="1" indent="0" algn="ctr">
              <a:buNone/>
            </a:pPr>
            <a:r>
              <a:rPr lang="fr-FR" b="1" u="sng" dirty="0">
                <a:solidFill>
                  <a:srgbClr val="00B050"/>
                </a:solidFill>
              </a:rPr>
              <a:t>Identifiez les aspects de votre application qui </a:t>
            </a:r>
            <a:r>
              <a:rPr lang="fr-FR" b="1" u="sng" dirty="0" err="1">
                <a:solidFill>
                  <a:srgbClr val="00B050"/>
                </a:solidFill>
              </a:rPr>
              <a:t>evoluent</a:t>
            </a:r>
            <a:r>
              <a:rPr lang="fr-FR" b="1" u="sng" dirty="0">
                <a:solidFill>
                  <a:srgbClr val="00B050"/>
                </a:solidFill>
              </a:rPr>
              <a:t> et séparez-les de qui reste le même.</a:t>
            </a:r>
          </a:p>
          <a:p>
            <a:pPr marL="274320" lvl="1" indent="0">
              <a:buNone/>
            </a:pPr>
            <a:endParaRPr lang="fr-FR" dirty="0"/>
          </a:p>
          <a:p>
            <a:pPr marL="274320" lvl="1" indent="0">
              <a:buNone/>
            </a:pPr>
            <a:endParaRPr lang="fr-FR" dirty="0"/>
          </a:p>
          <a:p>
            <a:pPr marL="274320" lvl="1" indent="0">
              <a:buNone/>
            </a:pPr>
            <a:endParaRPr lang="en-US" dirty="0"/>
          </a:p>
          <a:p>
            <a:pPr marL="274320" lvl="1" indent="0">
              <a:buNone/>
            </a:pPr>
            <a:endParaRPr lang="fr-FR"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7FDCAA38-D0CE-445E-97A4-BCEB414540E2}"/>
              </a:ext>
            </a:extLst>
          </p:cNvPr>
          <p:cNvPicPr>
            <a:picLocks noChangeAspect="1"/>
          </p:cNvPicPr>
          <p:nvPr/>
        </p:nvPicPr>
        <p:blipFill>
          <a:blip r:embed="rId2"/>
          <a:stretch>
            <a:fillRect/>
          </a:stretch>
        </p:blipFill>
        <p:spPr>
          <a:xfrm>
            <a:off x="1276350" y="2466975"/>
            <a:ext cx="9029700" cy="3905804"/>
          </a:xfrm>
          <a:prstGeom prst="rect">
            <a:avLst/>
          </a:prstGeom>
        </p:spPr>
      </p:pic>
    </p:spTree>
    <p:extLst>
      <p:ext uri="{BB962C8B-B14F-4D97-AF65-F5344CB8AC3E}">
        <p14:creationId xmlns:p14="http://schemas.microsoft.com/office/powerpoint/2010/main" val="3791722291"/>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Builder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a:t>
            </a:r>
            <a:r>
              <a:rPr lang="en-US" dirty="0">
                <a:solidFill>
                  <a:schemeClr val="accent2"/>
                </a:solidFill>
              </a:rPr>
              <a:t>Builder Pattern</a:t>
            </a:r>
          </a:p>
          <a:p>
            <a:r>
              <a:rPr lang="fr-FR" sz="1800" dirty="0"/>
              <a:t>Le produit est l'objet complexe que vous souhaitez créer. </a:t>
            </a:r>
            <a:r>
              <a:rPr lang="fr-FR" sz="1800" dirty="0" err="1"/>
              <a:t>ConcreteBuilder</a:t>
            </a:r>
            <a:r>
              <a:rPr lang="fr-FR" sz="1800" dirty="0"/>
              <a:t> construit et assemble les parties d'un produit en implémentant une interface abstraite, Builder. Les objets </a:t>
            </a:r>
            <a:r>
              <a:rPr lang="fr-FR" sz="1800" dirty="0" err="1"/>
              <a:t>ConcreteBuilder</a:t>
            </a:r>
            <a:r>
              <a:rPr lang="fr-FR" sz="1800" dirty="0"/>
              <a:t> construisent les représentations internes du produit et définissent le processus de création / les mécanismes d'assemblage. Les générateurs peuvent également fournir des méthodes pour obtenir un objet qui est créé et disponible pour utilisation (notez la méthode </a:t>
            </a:r>
            <a:r>
              <a:rPr lang="fr-FR" sz="1800" dirty="0" err="1"/>
              <a:t>getVehicle</a:t>
            </a:r>
            <a:r>
              <a:rPr lang="fr-FR" sz="1800" dirty="0"/>
              <a:t> () dans l'interface Builder dans l'implémentation suivante). </a:t>
            </a:r>
            <a:r>
              <a:rPr lang="fr-FR" sz="1800" dirty="0" err="1"/>
              <a:t>Director</a:t>
            </a:r>
            <a:r>
              <a:rPr lang="fr-FR" sz="1800" dirty="0"/>
              <a:t> est responsable de la création de l'objet final à l'aide de l'interface Builder. En d'autres termes, </a:t>
            </a:r>
            <a:r>
              <a:rPr lang="fr-FR" sz="1800" dirty="0" err="1"/>
              <a:t>Director</a:t>
            </a:r>
            <a:r>
              <a:rPr lang="fr-FR" sz="1800" dirty="0"/>
              <a:t> utilise Builder et contrôle les étapes / séquences pour créer le produit final. Les constructeurs peuvent également conserver la référence des produits qu'ils ont construits, afin qu'ils puissent être réutilisés.</a:t>
            </a:r>
          </a:p>
        </p:txBody>
      </p:sp>
      <p:pic>
        <p:nvPicPr>
          <p:cNvPr id="6" name="Picture 5" descr="Diagram&#10;&#10;Description automatically generated">
            <a:extLst>
              <a:ext uri="{FF2B5EF4-FFF2-40B4-BE49-F238E27FC236}">
                <a16:creationId xmlns:a16="http://schemas.microsoft.com/office/drawing/2014/main" id="{8313399F-1AE6-4513-992E-02AAE58AE9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7907" y="3958316"/>
            <a:ext cx="6326350" cy="2690260"/>
          </a:xfrm>
          <a:prstGeom prst="rect">
            <a:avLst/>
          </a:prstGeom>
        </p:spPr>
      </p:pic>
    </p:spTree>
    <p:extLst>
      <p:ext uri="{BB962C8B-B14F-4D97-AF65-F5344CB8AC3E}">
        <p14:creationId xmlns:p14="http://schemas.microsoft.com/office/powerpoint/2010/main" val="145184431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Builder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err="1">
                <a:solidFill>
                  <a:schemeClr val="accent2"/>
                </a:solidFill>
              </a:rPr>
              <a:t>Exemples</a:t>
            </a:r>
            <a:r>
              <a:rPr lang="en-US" dirty="0">
                <a:solidFill>
                  <a:schemeClr val="accent2"/>
                </a:solidFill>
              </a:rPr>
              <a:t> dans java</a:t>
            </a:r>
          </a:p>
          <a:p>
            <a:pPr marL="0" indent="0">
              <a:buNone/>
            </a:pPr>
            <a:r>
              <a:rPr lang="fr-FR" sz="1800" dirty="0"/>
              <a:t>La classe </a:t>
            </a:r>
            <a:r>
              <a:rPr lang="fr-FR" sz="1800" dirty="0" err="1"/>
              <a:t>Java.util.Calendar.Builder</a:t>
            </a:r>
            <a:r>
              <a:rPr lang="fr-FR" sz="1800" dirty="0"/>
              <a:t> est un exemple de cette catégorie, mais elle n'est disponible que dans Java 8 et les versions ultérieures. La classe </a:t>
            </a:r>
            <a:r>
              <a:rPr lang="fr-FR" sz="1800" dirty="0" err="1"/>
              <a:t>java.lang.StringBuilder</a:t>
            </a:r>
            <a:r>
              <a:rPr lang="fr-FR" sz="1800" dirty="0"/>
              <a:t> est un exemple proche dans ce contexte. Mais vous devez vous rappeler que la définition du </a:t>
            </a:r>
            <a:r>
              <a:rPr lang="fr-FR" sz="1800" dirty="0" err="1"/>
              <a:t>GoF</a:t>
            </a:r>
            <a:r>
              <a:rPr lang="fr-FR" sz="1800" dirty="0"/>
              <a:t> dit que ce modèle vous permet d'utiliser le même processus de construction pour faire des représentations différentes. Dans ce contexte, cet exemple n'est pas entièrement qualifié pour ce modèle.</a:t>
            </a:r>
          </a:p>
        </p:txBody>
      </p:sp>
    </p:spTree>
    <p:extLst>
      <p:ext uri="{BB962C8B-B14F-4D97-AF65-F5344CB8AC3E}">
        <p14:creationId xmlns:p14="http://schemas.microsoft.com/office/powerpoint/2010/main" val="2667990387"/>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Builder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a:p>
            <a:pPr marL="0" indent="0">
              <a:buNone/>
            </a:pPr>
            <a:r>
              <a:rPr lang="fr-FR" sz="1800" dirty="0"/>
              <a:t>Dans cet exemple, nous avons les participants suivants: constructeur, voiture, moto, produit et directeur. Les trois premiers sont très simples; Car et </a:t>
            </a:r>
            <a:r>
              <a:rPr lang="fr-FR" sz="1800" dirty="0" err="1"/>
              <a:t>MotorCycle</a:t>
            </a:r>
            <a:r>
              <a:rPr lang="fr-FR" sz="1800" dirty="0"/>
              <a:t> sont des classes concrètes et implémentent l'interface Builder. Builder est utilisé pour créer des parties de l'objet Product, où Product représente l'objet complexe en construction. Puisque Car et </a:t>
            </a:r>
            <a:r>
              <a:rPr lang="fr-FR" sz="1800" dirty="0" err="1"/>
              <a:t>MotorCycle</a:t>
            </a:r>
            <a:r>
              <a:rPr lang="fr-FR" sz="1800" dirty="0"/>
              <a:t> sont les implémentations concrètes de l'interface Builder, ils doivent implémenter les méthodes qui sont déclarées dans l'interface Builder. C'est pourquoi ils ont dû fournir le corps des méthodes </a:t>
            </a:r>
            <a:r>
              <a:rPr lang="fr-FR" sz="1800" dirty="0" err="1"/>
              <a:t>startUpOperations</a:t>
            </a:r>
            <a:r>
              <a:rPr lang="fr-FR" sz="1800" dirty="0"/>
              <a:t> (), </a:t>
            </a:r>
            <a:r>
              <a:rPr lang="fr-FR" sz="1800" dirty="0" err="1"/>
              <a:t>buildBody</a:t>
            </a:r>
            <a:r>
              <a:rPr lang="fr-FR" sz="1800" dirty="0"/>
              <a:t> (), </a:t>
            </a:r>
            <a:r>
              <a:rPr lang="fr-FR" sz="1800" dirty="0" err="1"/>
              <a:t>insertWheels</a:t>
            </a:r>
            <a:r>
              <a:rPr lang="fr-FR" sz="1800" dirty="0"/>
              <a:t> (), </a:t>
            </a:r>
            <a:r>
              <a:rPr lang="fr-FR" sz="1800" dirty="0" err="1"/>
              <a:t>addHeadlights</a:t>
            </a:r>
            <a:r>
              <a:rPr lang="fr-FR" sz="1800" dirty="0"/>
              <a:t> (), </a:t>
            </a:r>
            <a:r>
              <a:rPr lang="fr-FR" sz="1800" dirty="0" err="1"/>
              <a:t>endOperations</a:t>
            </a:r>
            <a:r>
              <a:rPr lang="fr-FR" sz="1800" dirty="0"/>
              <a:t> () et </a:t>
            </a:r>
            <a:r>
              <a:rPr lang="fr-FR" sz="1800" dirty="0" err="1"/>
              <a:t>getVehicle</a:t>
            </a:r>
            <a:r>
              <a:rPr lang="fr-FR" sz="1800" dirty="0"/>
              <a:t> (). Les cinq premières méthodes sont simples; ils sont utilisés pour effectuer une opération au début (ou à la fin), construire la carrosserie du véhicule, insérer les roues et ajouter des phares. </a:t>
            </a:r>
            <a:r>
              <a:rPr lang="fr-FR" sz="1800" dirty="0" err="1"/>
              <a:t>getVehicle</a:t>
            </a:r>
            <a:r>
              <a:rPr lang="fr-FR" sz="1800" dirty="0"/>
              <a:t> () renvoie le produit final. Dans ce cas, </a:t>
            </a:r>
            <a:r>
              <a:rPr lang="fr-FR" sz="1800" dirty="0" err="1"/>
              <a:t>Director</a:t>
            </a:r>
            <a:r>
              <a:rPr lang="fr-FR" sz="1800" dirty="0"/>
              <a:t> est responsable de la construction de la représentation finale de ces produits à l'aide de l'interface Builder. (Voir la structure définie par le </a:t>
            </a:r>
            <a:r>
              <a:rPr lang="fr-FR" sz="1800" dirty="0" err="1"/>
              <a:t>GoF</a:t>
            </a:r>
            <a:r>
              <a:rPr lang="fr-FR" sz="1800" dirty="0"/>
              <a:t>). Notez que </a:t>
            </a:r>
            <a:r>
              <a:rPr lang="fr-FR" sz="1800" dirty="0" err="1"/>
              <a:t>Director</a:t>
            </a:r>
            <a:r>
              <a:rPr lang="fr-FR" sz="1800" dirty="0"/>
              <a:t> appelle la même méthode </a:t>
            </a:r>
            <a:r>
              <a:rPr lang="fr-FR" sz="1800" dirty="0" err="1"/>
              <a:t>construct</a:t>
            </a:r>
            <a:r>
              <a:rPr lang="fr-FR" sz="1800" dirty="0"/>
              <a:t> () pour créer différents types de véhicules.</a:t>
            </a:r>
          </a:p>
        </p:txBody>
      </p:sp>
    </p:spTree>
    <p:extLst>
      <p:ext uri="{BB962C8B-B14F-4D97-AF65-F5344CB8AC3E}">
        <p14:creationId xmlns:p14="http://schemas.microsoft.com/office/powerpoint/2010/main" val="3315803616"/>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Builder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err="1">
                <a:solidFill>
                  <a:schemeClr val="accent2"/>
                </a:solidFill>
              </a:rPr>
              <a:t>Exemple</a:t>
            </a:r>
            <a:endParaRPr lang="en-US" dirty="0">
              <a:solidFill>
                <a:schemeClr val="accent2"/>
              </a:solidFill>
            </a:endParaRPr>
          </a:p>
        </p:txBody>
      </p:sp>
      <p:pic>
        <p:nvPicPr>
          <p:cNvPr id="5" name="Picture 4" descr="Diagram&#10;&#10;Description automatically generated">
            <a:extLst>
              <a:ext uri="{FF2B5EF4-FFF2-40B4-BE49-F238E27FC236}">
                <a16:creationId xmlns:a16="http://schemas.microsoft.com/office/drawing/2014/main" id="{47158F3B-1356-4F7F-996C-6EC7AD914B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163" y="1621328"/>
            <a:ext cx="8011194" cy="4321275"/>
          </a:xfrm>
          <a:prstGeom prst="rect">
            <a:avLst/>
          </a:prstGeom>
        </p:spPr>
      </p:pic>
    </p:spTree>
    <p:extLst>
      <p:ext uri="{BB962C8B-B14F-4D97-AF65-F5344CB8AC3E}">
        <p14:creationId xmlns:p14="http://schemas.microsoft.com/office/powerpoint/2010/main" val="129523296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Builder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a:t>
            </a:r>
          </a:p>
        </p:txBody>
      </p:sp>
      <p:pic>
        <p:nvPicPr>
          <p:cNvPr id="4" name="Picture 3">
            <a:extLst>
              <a:ext uri="{FF2B5EF4-FFF2-40B4-BE49-F238E27FC236}">
                <a16:creationId xmlns:a16="http://schemas.microsoft.com/office/drawing/2014/main" id="{770DDE80-C2F6-4E90-91B6-03509ADE36FE}"/>
              </a:ext>
            </a:extLst>
          </p:cNvPr>
          <p:cNvPicPr>
            <a:picLocks noChangeAspect="1"/>
          </p:cNvPicPr>
          <p:nvPr/>
        </p:nvPicPr>
        <p:blipFill>
          <a:blip r:embed="rId2"/>
          <a:stretch>
            <a:fillRect/>
          </a:stretch>
        </p:blipFill>
        <p:spPr>
          <a:xfrm>
            <a:off x="369164" y="1832291"/>
            <a:ext cx="2895600" cy="2905125"/>
          </a:xfrm>
          <a:prstGeom prst="rect">
            <a:avLst/>
          </a:prstGeom>
        </p:spPr>
      </p:pic>
      <p:pic>
        <p:nvPicPr>
          <p:cNvPr id="6" name="Picture 5">
            <a:extLst>
              <a:ext uri="{FF2B5EF4-FFF2-40B4-BE49-F238E27FC236}">
                <a16:creationId xmlns:a16="http://schemas.microsoft.com/office/drawing/2014/main" id="{4CE885FA-9C54-465D-B862-6D26A27EC1BD}"/>
              </a:ext>
            </a:extLst>
          </p:cNvPr>
          <p:cNvPicPr>
            <a:picLocks noChangeAspect="1"/>
          </p:cNvPicPr>
          <p:nvPr/>
        </p:nvPicPr>
        <p:blipFill>
          <a:blip r:embed="rId3"/>
          <a:stretch>
            <a:fillRect/>
          </a:stretch>
        </p:blipFill>
        <p:spPr>
          <a:xfrm>
            <a:off x="3264764" y="1678111"/>
            <a:ext cx="3750862" cy="3373284"/>
          </a:xfrm>
          <a:prstGeom prst="rect">
            <a:avLst/>
          </a:prstGeom>
        </p:spPr>
      </p:pic>
      <p:pic>
        <p:nvPicPr>
          <p:cNvPr id="7" name="Picture 6">
            <a:extLst>
              <a:ext uri="{FF2B5EF4-FFF2-40B4-BE49-F238E27FC236}">
                <a16:creationId xmlns:a16="http://schemas.microsoft.com/office/drawing/2014/main" id="{21DBD58E-EF8C-4DE0-858F-7140214FDCA8}"/>
              </a:ext>
            </a:extLst>
          </p:cNvPr>
          <p:cNvPicPr>
            <a:picLocks noChangeAspect="1"/>
          </p:cNvPicPr>
          <p:nvPr/>
        </p:nvPicPr>
        <p:blipFill>
          <a:blip r:embed="rId4"/>
          <a:stretch>
            <a:fillRect/>
          </a:stretch>
        </p:blipFill>
        <p:spPr>
          <a:xfrm>
            <a:off x="7505700" y="1641790"/>
            <a:ext cx="3619500" cy="3286125"/>
          </a:xfrm>
          <a:prstGeom prst="rect">
            <a:avLst/>
          </a:prstGeom>
        </p:spPr>
      </p:pic>
    </p:spTree>
    <p:extLst>
      <p:ext uri="{BB962C8B-B14F-4D97-AF65-F5344CB8AC3E}">
        <p14:creationId xmlns:p14="http://schemas.microsoft.com/office/powerpoint/2010/main" val="94102585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Builder Pattern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a:t>
            </a:r>
          </a:p>
          <a:p>
            <a:pPr marL="0" indent="0">
              <a:buNone/>
            </a:pPr>
            <a:r>
              <a:rPr lang="fr-FR" dirty="0">
                <a:solidFill>
                  <a:schemeClr val="accent2"/>
                </a:solidFill>
              </a:rPr>
              <a:t>Le </a:t>
            </a:r>
            <a:r>
              <a:rPr lang="fr-FR" dirty="0" err="1">
                <a:solidFill>
                  <a:schemeClr val="accent2"/>
                </a:solidFill>
              </a:rPr>
              <a:t>builder</a:t>
            </a:r>
            <a:r>
              <a:rPr lang="fr-FR" dirty="0">
                <a:solidFill>
                  <a:schemeClr val="accent2"/>
                </a:solidFill>
              </a:rPr>
              <a:t> pattern Sépare la construction d'un objet complexe de sa représentation afin que les mêmes processus de construction puissent créer des représentations différentes.</a:t>
            </a:r>
          </a:p>
        </p:txBody>
      </p:sp>
    </p:spTree>
    <p:extLst>
      <p:ext uri="{BB962C8B-B14F-4D97-AF65-F5344CB8AC3E}">
        <p14:creationId xmlns:p14="http://schemas.microsoft.com/office/powerpoint/2010/main" val="3283013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4793943"/>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Application du 2eme principe de design à la conception de </a:t>
            </a:r>
            <a:r>
              <a:rPr lang="fr-FR" dirty="0" err="1">
                <a:solidFill>
                  <a:srgbClr val="0070C0"/>
                </a:solidFill>
              </a:rPr>
              <a:t>SimUDuck</a:t>
            </a:r>
            <a:r>
              <a:rPr lang="fr-FR" dirty="0">
                <a:solidFill>
                  <a:srgbClr val="0070C0"/>
                </a:solidFill>
              </a:rPr>
              <a:t>:</a:t>
            </a:r>
          </a:p>
          <a:p>
            <a:pPr marL="274320" lvl="1" indent="0">
              <a:buNone/>
            </a:pPr>
            <a:r>
              <a:rPr lang="fr-FR" dirty="0"/>
              <a:t>Nous aimerions garder les choses flexibles; après tout, c'est la rigidité des comportements des canards qui nous a mis en difficulté en premier lieu. Et nous savons que nous voulons attribuer des comportements aux instances de Duck. Par exemple, nous pourrions vouloir instancier une nouvelle instance de </a:t>
            </a:r>
            <a:r>
              <a:rPr lang="fr-FR" dirty="0" err="1"/>
              <a:t>MallardDuck</a:t>
            </a:r>
            <a:r>
              <a:rPr lang="fr-FR" dirty="0"/>
              <a:t> et l'initialiser avec un type spécifique de comportement de vol. Et pendant que nous y sommes, pourquoi ne pas nous assurer que nous pouvons changer le comportement d'un canard de manière dynamique? En d’autres termes, nous devrions inclure des méthodes de définition de comportement dans les classes Duck afin de pouvoir modifier le comportement de vol du </a:t>
            </a:r>
            <a:r>
              <a:rPr lang="fr-FR" dirty="0" err="1"/>
              <a:t>MallardDuck</a:t>
            </a:r>
            <a:r>
              <a:rPr lang="fr-FR" dirty="0"/>
              <a:t> lors de l’exécution.</a:t>
            </a:r>
          </a:p>
          <a:p>
            <a:pPr marL="274320" lvl="1" indent="0">
              <a:buNone/>
            </a:pPr>
            <a:r>
              <a:rPr lang="fr-FR" dirty="0"/>
              <a:t>Dans le but de concrétiser l’application du 1</a:t>
            </a:r>
            <a:r>
              <a:rPr lang="fr-FR" baseline="30000" dirty="0"/>
              <a:t>er</a:t>
            </a:r>
            <a:r>
              <a:rPr lang="fr-FR" dirty="0"/>
              <a:t> principe du design appliqué pour la séparation des comportements ( </a:t>
            </a:r>
            <a:r>
              <a:rPr lang="fr-FR" dirty="0" err="1"/>
              <a:t>Flying</a:t>
            </a:r>
            <a:r>
              <a:rPr lang="fr-FR" dirty="0"/>
              <a:t> et </a:t>
            </a:r>
            <a:r>
              <a:rPr lang="fr-FR" dirty="0" err="1"/>
              <a:t>Quacking</a:t>
            </a:r>
            <a:r>
              <a:rPr lang="fr-FR" dirty="0"/>
              <a:t>), nous appliquerons un 2eme principe de design :</a:t>
            </a:r>
          </a:p>
          <a:p>
            <a:pPr marL="274320" lvl="1" indent="0" algn="ctr">
              <a:buNone/>
            </a:pPr>
            <a:r>
              <a:rPr lang="fr-FR" b="1" u="sng" dirty="0">
                <a:solidFill>
                  <a:srgbClr val="00B050"/>
                </a:solidFill>
              </a:rPr>
              <a:t>Programmez vers une interface, pas une implémentation</a:t>
            </a:r>
            <a:r>
              <a:rPr lang="fr-FR" dirty="0"/>
              <a:t>.</a:t>
            </a:r>
            <a:endParaRPr lang="en-US" dirty="0"/>
          </a:p>
          <a:p>
            <a:pPr marL="274320" lvl="1" indent="0">
              <a:buNone/>
            </a:pPr>
            <a:endParaRPr lang="fr-F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415423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51223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Application du 2eme principe de design à la conception de </a:t>
            </a:r>
            <a:r>
              <a:rPr lang="fr-FR" dirty="0" err="1">
                <a:solidFill>
                  <a:srgbClr val="0070C0"/>
                </a:solidFill>
              </a:rPr>
              <a:t>SimUDuck</a:t>
            </a:r>
            <a:r>
              <a:rPr lang="fr-FR" dirty="0">
                <a:solidFill>
                  <a:srgbClr val="0070C0"/>
                </a:solidFill>
              </a:rPr>
              <a:t>:</a:t>
            </a:r>
          </a:p>
          <a:p>
            <a:pPr marL="274320" lvl="1" indent="0" algn="ctr">
              <a:buNone/>
            </a:pPr>
            <a:r>
              <a:rPr lang="fr-FR" b="1" u="sng" dirty="0">
                <a:solidFill>
                  <a:srgbClr val="00B050"/>
                </a:solidFill>
              </a:rPr>
              <a:t>Programmez vers une interface, pas une implémentation</a:t>
            </a:r>
            <a:r>
              <a:rPr lang="fr-FR" dirty="0"/>
              <a:t>.</a:t>
            </a:r>
            <a:endParaRPr lang="en-US" dirty="0"/>
          </a:p>
          <a:p>
            <a:pPr lvl="1">
              <a:buFont typeface="Courier New" panose="02070309020205020404" pitchFamily="49" charset="0"/>
              <a:buChar char="o"/>
            </a:pPr>
            <a:r>
              <a:rPr lang="fr-FR" dirty="0">
                <a:latin typeface="Arial" panose="020B0604020202020204" pitchFamily="34" charset="0"/>
                <a:cs typeface="Arial" panose="020B0604020202020204" pitchFamily="34" charset="0"/>
              </a:rPr>
              <a:t>À partir de maintenant, les comportements Duck vivront dans une classe distincte, une classe qui implémente une interface de comportement particulière.</a:t>
            </a:r>
          </a:p>
          <a:p>
            <a:pPr lvl="1">
              <a:buFont typeface="Courier New" panose="02070309020205020404" pitchFamily="49" charset="0"/>
              <a:buChar char="o"/>
            </a:pPr>
            <a:endParaRPr lang="fr-FR" dirty="0">
              <a:latin typeface="Arial" panose="020B0604020202020204" pitchFamily="34" charset="0"/>
              <a:cs typeface="Arial" panose="020B0604020202020204" pitchFamily="34" charset="0"/>
            </a:endParaRPr>
          </a:p>
          <a:p>
            <a:pPr lvl="1">
              <a:buFont typeface="Courier New" panose="02070309020205020404" pitchFamily="49" charset="0"/>
              <a:buChar char="o"/>
            </a:pPr>
            <a:r>
              <a:rPr lang="fr-FR" dirty="0">
                <a:latin typeface="Arial" panose="020B0604020202020204" pitchFamily="34" charset="0"/>
                <a:cs typeface="Arial" panose="020B0604020202020204" pitchFamily="34" charset="0"/>
              </a:rPr>
              <a:t>    De cette façon, les classes Duck n'auront pas besoin de connaître les détails d'implémentation de leurs propres comportements.</a:t>
            </a:r>
          </a:p>
          <a:p>
            <a:pPr marL="274320" lvl="1" indent="0">
              <a:buNone/>
            </a:pPr>
            <a:endParaRPr lang="fr-FR" dirty="0">
              <a:latin typeface="Arial" panose="020B0604020202020204" pitchFamily="34" charset="0"/>
              <a:cs typeface="Arial" panose="020B0604020202020204" pitchFamily="34" charset="0"/>
            </a:endParaRPr>
          </a:p>
        </p:txBody>
      </p:sp>
      <p:pic>
        <p:nvPicPr>
          <p:cNvPr id="7" name="Picture 6" descr="Diagram&#10;&#10;Description automatically generated">
            <a:extLst>
              <a:ext uri="{FF2B5EF4-FFF2-40B4-BE49-F238E27FC236}">
                <a16:creationId xmlns:a16="http://schemas.microsoft.com/office/drawing/2014/main" id="{98A58798-E975-4801-B5A9-4D06842620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6452" y="3721409"/>
            <a:ext cx="3590925" cy="2628900"/>
          </a:xfrm>
          <a:prstGeom prst="rect">
            <a:avLst/>
          </a:prstGeom>
        </p:spPr>
      </p:pic>
    </p:spTree>
    <p:extLst>
      <p:ext uri="{BB962C8B-B14F-4D97-AF65-F5344CB8AC3E}">
        <p14:creationId xmlns:p14="http://schemas.microsoft.com/office/powerpoint/2010/main" val="3756881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4793943"/>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Application du 2eme principe de design à la conception de </a:t>
            </a:r>
            <a:r>
              <a:rPr lang="fr-FR" dirty="0" err="1">
                <a:solidFill>
                  <a:srgbClr val="0070C0"/>
                </a:solidFill>
              </a:rPr>
              <a:t>SimUDuck</a:t>
            </a:r>
            <a:r>
              <a:rPr lang="fr-FR" dirty="0">
                <a:solidFill>
                  <a:srgbClr val="0070C0"/>
                </a:solidFill>
              </a:rPr>
              <a:t>:</a:t>
            </a:r>
          </a:p>
          <a:p>
            <a:pPr marL="274320" lvl="1" indent="0" algn="ctr">
              <a:buNone/>
            </a:pPr>
            <a:r>
              <a:rPr lang="fr-FR" b="1" u="sng" dirty="0">
                <a:solidFill>
                  <a:srgbClr val="00B050"/>
                </a:solidFill>
              </a:rPr>
              <a:t>Programmez vers une interface, pas une implémentation</a:t>
            </a:r>
            <a:r>
              <a:rPr lang="fr-FR" dirty="0"/>
              <a:t>.</a:t>
            </a:r>
            <a:endParaRPr lang="en-US" dirty="0"/>
          </a:p>
          <a:p>
            <a:pPr marL="274320" lvl="1" indent="0">
              <a:buNone/>
            </a:pPr>
            <a:endParaRPr lang="fr-FR" dirty="0">
              <a:latin typeface="Arial" panose="020B0604020202020204" pitchFamily="34" charset="0"/>
              <a:cs typeface="Arial" panose="020B0604020202020204" pitchFamily="34" charset="0"/>
            </a:endParaRPr>
          </a:p>
          <a:p>
            <a:pPr marL="274320" lvl="1" indent="0">
              <a:buNone/>
            </a:pPr>
            <a:r>
              <a:rPr lang="fr-FR" dirty="0">
                <a:latin typeface="Arial" panose="020B0604020202020204" pitchFamily="34" charset="0"/>
                <a:cs typeface="Arial" panose="020B0604020202020204" pitchFamily="34" charset="0"/>
              </a:rPr>
              <a:t>Il est possible de passer par une classe abstraite et que les sous types de classes « Duck » implémentent chaque comportement (Fly ,</a:t>
            </a:r>
            <a:r>
              <a:rPr lang="fr-FR" dirty="0" err="1">
                <a:latin typeface="Arial" panose="020B0604020202020204" pitchFamily="34" charset="0"/>
                <a:cs typeface="Arial" panose="020B0604020202020204" pitchFamily="34" charset="0"/>
              </a:rPr>
              <a:t>Quack</a:t>
            </a:r>
            <a:r>
              <a:rPr lang="fr-FR" dirty="0">
                <a:latin typeface="Arial" panose="020B0604020202020204" pitchFamily="34" charset="0"/>
                <a:cs typeface="Arial" panose="020B0604020202020204" pitchFamily="34" charset="0"/>
              </a:rPr>
              <a:t>) différemment=&gt; Le mot « interface » dans le 2eme principe signifie : programmer vers un </a:t>
            </a:r>
            <a:r>
              <a:rPr lang="fr-FR" b="1" dirty="0">
                <a:latin typeface="Arial" panose="020B0604020202020204" pitchFamily="34" charset="0"/>
                <a:cs typeface="Arial" panose="020B0604020202020204" pitchFamily="34" charset="0"/>
              </a:rPr>
              <a:t>supertype =&gt;possibilité de passer par une classe abstraite en exploitant le polymorphisme comme un concept « OO »</a:t>
            </a:r>
          </a:p>
          <a:p>
            <a:pPr marL="274320" lvl="1" indent="0">
              <a:buNone/>
            </a:pPr>
            <a:endParaRPr lang="fr-FR"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177B5AA4-A11C-445C-8E3B-58435BC751D9}"/>
              </a:ext>
            </a:extLst>
          </p:cNvPr>
          <p:cNvPicPr>
            <a:picLocks noChangeAspect="1"/>
          </p:cNvPicPr>
          <p:nvPr/>
        </p:nvPicPr>
        <p:blipFill rotWithShape="1">
          <a:blip r:embed="rId2"/>
          <a:srcRect t="12321" b="10444"/>
          <a:stretch/>
        </p:blipFill>
        <p:spPr>
          <a:xfrm>
            <a:off x="1076325" y="3533311"/>
            <a:ext cx="10048875" cy="2714625"/>
          </a:xfrm>
          <a:prstGeom prst="rect">
            <a:avLst/>
          </a:prstGeom>
        </p:spPr>
      </p:pic>
    </p:spTree>
    <p:extLst>
      <p:ext uri="{BB962C8B-B14F-4D97-AF65-F5344CB8AC3E}">
        <p14:creationId xmlns:p14="http://schemas.microsoft.com/office/powerpoint/2010/main" val="14286259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4793943"/>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Application du 2eme principe de design à la conception de </a:t>
            </a:r>
            <a:r>
              <a:rPr lang="fr-FR" dirty="0" err="1">
                <a:solidFill>
                  <a:srgbClr val="0070C0"/>
                </a:solidFill>
              </a:rPr>
              <a:t>SimUDuck</a:t>
            </a:r>
            <a:r>
              <a:rPr lang="fr-FR" dirty="0">
                <a:solidFill>
                  <a:srgbClr val="0070C0"/>
                </a:solidFill>
              </a:rPr>
              <a:t>:</a:t>
            </a:r>
            <a:endParaRPr lang="fr-FR" dirty="0">
              <a:latin typeface="Arial" panose="020B0604020202020204" pitchFamily="34" charset="0"/>
              <a:cs typeface="Arial" panose="020B0604020202020204" pitchFamily="34" charset="0"/>
            </a:endParaRPr>
          </a:p>
          <a:p>
            <a:pPr marL="274320" lvl="1" indent="0">
              <a:buNone/>
            </a:pPr>
            <a:r>
              <a:rPr lang="fr-FR" dirty="0">
                <a:latin typeface="Arial" panose="020B0604020202020204" pitchFamily="34" charset="0"/>
                <a:cs typeface="Arial" panose="020B0604020202020204" pitchFamily="34" charset="0"/>
              </a:rPr>
              <a:t>Quelques Questions?</a:t>
            </a:r>
          </a:p>
          <a:p>
            <a:pPr lvl="1">
              <a:buFont typeface="Courier New" panose="02070309020205020404" pitchFamily="49" charset="0"/>
              <a:buChar char="o"/>
            </a:pPr>
            <a:r>
              <a:rPr lang="fr-FR" dirty="0">
                <a:latin typeface="Arial" panose="020B0604020202020204" pitchFamily="34" charset="0"/>
                <a:cs typeface="Arial" panose="020B0604020202020204" pitchFamily="34" charset="0"/>
              </a:rPr>
              <a:t>Dois-je toujours implémenter d'abord mon application, voir où les choses changent, puis revenir en arrière et séparer et encapsuler ces choses?</a:t>
            </a:r>
          </a:p>
          <a:p>
            <a:pPr marL="274320" lvl="1" indent="0">
              <a:buNone/>
            </a:pPr>
            <a:endParaRPr lang="fr-FR" dirty="0">
              <a:latin typeface="Arial" panose="020B0604020202020204" pitchFamily="34" charset="0"/>
              <a:cs typeface="Arial" panose="020B0604020202020204" pitchFamily="34" charset="0"/>
            </a:endParaRPr>
          </a:p>
          <a:p>
            <a:pPr lvl="1">
              <a:buFont typeface="Courier New" panose="02070309020205020404" pitchFamily="49" charset="0"/>
              <a:buChar char="o"/>
            </a:pPr>
            <a:r>
              <a:rPr lang="fr-FR" dirty="0">
                <a:latin typeface="Arial" panose="020B0604020202020204" pitchFamily="34" charset="0"/>
                <a:cs typeface="Arial" panose="020B0604020202020204" pitchFamily="34" charset="0"/>
              </a:rPr>
              <a:t>Devrions-nous aussi faire de Duck une interface?</a:t>
            </a:r>
          </a:p>
          <a:p>
            <a:pPr marL="274320" lvl="1" indent="0">
              <a:buNone/>
            </a:pPr>
            <a:endParaRPr lang="fr-FR" dirty="0">
              <a:latin typeface="Arial" panose="020B0604020202020204" pitchFamily="34" charset="0"/>
              <a:cs typeface="Arial" panose="020B0604020202020204" pitchFamily="34" charset="0"/>
            </a:endParaRPr>
          </a:p>
          <a:p>
            <a:pPr lvl="1">
              <a:buFont typeface="Courier New" panose="02070309020205020404" pitchFamily="49" charset="0"/>
              <a:buChar char="o"/>
            </a:pPr>
            <a:r>
              <a:rPr lang="fr-FR" dirty="0">
                <a:latin typeface="Arial" panose="020B0604020202020204" pitchFamily="34" charset="0"/>
                <a:cs typeface="Arial" panose="020B0604020202020204" pitchFamily="34" charset="0"/>
              </a:rPr>
              <a:t>C'est un peu bizarre d'avoir une classe qui n'est qu'un comportement (</a:t>
            </a:r>
            <a:r>
              <a:rPr lang="fr-FR" dirty="0" err="1">
                <a:latin typeface="Arial" panose="020B0604020202020204" pitchFamily="34" charset="0"/>
                <a:cs typeface="Arial" panose="020B0604020202020204" pitchFamily="34" charset="0"/>
              </a:rPr>
              <a:t>behavior</a:t>
            </a:r>
            <a:r>
              <a:rPr lang="fr-FR" dirty="0">
                <a:latin typeface="Arial" panose="020B0604020202020204" pitchFamily="34" charset="0"/>
                <a:cs typeface="Arial" panose="020B0604020202020204" pitchFamily="34" charset="0"/>
              </a:rPr>
              <a:t>). Les classes ne sont-elles pas censées représenter des choses dans OO? Les classes ne sont-elles pas censées avoir à la fois un état et un comportement?</a:t>
            </a:r>
          </a:p>
        </p:txBody>
      </p:sp>
    </p:spTree>
    <p:extLst>
      <p:ext uri="{BB962C8B-B14F-4D97-AF65-F5344CB8AC3E}">
        <p14:creationId xmlns:p14="http://schemas.microsoft.com/office/powerpoint/2010/main" val="2697615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4793943"/>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Application du 2eme principe de design à la conception de </a:t>
            </a:r>
            <a:r>
              <a:rPr lang="fr-FR" dirty="0" err="1">
                <a:solidFill>
                  <a:srgbClr val="0070C0"/>
                </a:solidFill>
              </a:rPr>
              <a:t>SimUDuck</a:t>
            </a:r>
            <a:r>
              <a:rPr lang="fr-FR" dirty="0">
                <a:solidFill>
                  <a:srgbClr val="0070C0"/>
                </a:solidFill>
              </a:rPr>
              <a:t>:</a:t>
            </a:r>
            <a:endParaRPr lang="fr-FR" dirty="0">
              <a:latin typeface="Arial" panose="020B0604020202020204" pitchFamily="34" charset="0"/>
              <a:cs typeface="Arial" panose="020B0604020202020204" pitchFamily="34" charset="0"/>
            </a:endParaRPr>
          </a:p>
          <a:p>
            <a:pPr marL="274320" lvl="1" indent="0">
              <a:buNone/>
            </a:pPr>
            <a:r>
              <a:rPr lang="fr-FR" dirty="0">
                <a:latin typeface="Arial" panose="020B0604020202020204" pitchFamily="34" charset="0"/>
                <a:cs typeface="Arial" panose="020B0604020202020204" pitchFamily="34" charset="0"/>
              </a:rPr>
              <a:t>Pour compléter la conception finale, nous allons intégrer les comportement (</a:t>
            </a:r>
            <a:r>
              <a:rPr lang="fr-FR" dirty="0" err="1">
                <a:latin typeface="Arial" panose="020B0604020202020204" pitchFamily="34" charset="0"/>
                <a:cs typeface="Arial" panose="020B0604020202020204" pitchFamily="34" charset="0"/>
              </a:rPr>
              <a:t>FlyBehavior</a:t>
            </a:r>
            <a:r>
              <a:rPr lang="fr-FR" dirty="0">
                <a:latin typeface="Arial" panose="020B0604020202020204" pitchFamily="34" charset="0"/>
                <a:cs typeface="Arial" panose="020B0604020202020204" pitchFamily="34" charset="0"/>
              </a:rPr>
              <a:t> et </a:t>
            </a:r>
            <a:r>
              <a:rPr lang="fr-FR" dirty="0" err="1">
                <a:latin typeface="Arial" panose="020B0604020202020204" pitchFamily="34" charset="0"/>
                <a:cs typeface="Arial" panose="020B0604020202020204" pitchFamily="34" charset="0"/>
              </a:rPr>
              <a:t>QuackBehavior</a:t>
            </a:r>
            <a:r>
              <a:rPr lang="fr-FR" dirty="0">
                <a:latin typeface="Arial" panose="020B0604020202020204" pitchFamily="34" charset="0"/>
                <a:cs typeface="Arial" panose="020B0604020202020204" pitchFamily="34" charset="0"/>
              </a:rPr>
              <a:t>) dans la super classe « Duck ».</a:t>
            </a:r>
          </a:p>
          <a:p>
            <a:pPr marL="617220" lvl="1" indent="-342900">
              <a:buFont typeface="+mj-lt"/>
              <a:buAutoNum type="arabicPeriod"/>
            </a:pPr>
            <a:r>
              <a:rPr lang="fr-FR" dirty="0">
                <a:latin typeface="Arial" panose="020B0604020202020204" pitchFamily="34" charset="0"/>
                <a:cs typeface="Arial" panose="020B0604020202020204" pitchFamily="34" charset="0"/>
              </a:rPr>
              <a:t>Ajouter deux instances de </a:t>
            </a:r>
            <a:r>
              <a:rPr lang="fr-FR" dirty="0" err="1">
                <a:latin typeface="Arial" panose="020B0604020202020204" pitchFamily="34" charset="0"/>
                <a:cs typeface="Arial" panose="020B0604020202020204" pitchFamily="34" charset="0"/>
              </a:rPr>
              <a:t>FlyBehavior</a:t>
            </a:r>
            <a:r>
              <a:rPr lang="fr-FR" dirty="0">
                <a:latin typeface="Arial" panose="020B0604020202020204" pitchFamily="34" charset="0"/>
                <a:cs typeface="Arial" panose="020B0604020202020204" pitchFamily="34" charset="0"/>
              </a:rPr>
              <a:t>  et </a:t>
            </a:r>
            <a:r>
              <a:rPr lang="fr-FR" dirty="0" err="1">
                <a:latin typeface="Arial" panose="020B0604020202020204" pitchFamily="34" charset="0"/>
                <a:cs typeface="Arial" panose="020B0604020202020204" pitchFamily="34" charset="0"/>
              </a:rPr>
              <a:t>QuackBehavior</a:t>
            </a:r>
            <a:r>
              <a:rPr lang="fr-FR" dirty="0">
                <a:latin typeface="Arial" panose="020B0604020202020204" pitchFamily="34" charset="0"/>
                <a:cs typeface="Arial" panose="020B0604020202020204" pitchFamily="34" charset="0"/>
              </a:rPr>
              <a:t> à la classe « Duck »</a:t>
            </a:r>
          </a:p>
          <a:p>
            <a:pPr marL="617220" lvl="1" indent="-342900">
              <a:buFont typeface="+mj-lt"/>
              <a:buAutoNum type="arabicPeriod"/>
            </a:pPr>
            <a:r>
              <a:rPr lang="fr-FR" dirty="0">
                <a:latin typeface="Arial" panose="020B0604020202020204" pitchFamily="34" charset="0"/>
                <a:cs typeface="Arial" panose="020B0604020202020204" pitchFamily="34" charset="0"/>
              </a:rPr>
              <a:t>Ajouter deux fonctions  </a:t>
            </a:r>
            <a:r>
              <a:rPr lang="fr-FR" dirty="0" err="1">
                <a:latin typeface="Arial" panose="020B0604020202020204" pitchFamily="34" charset="0"/>
                <a:cs typeface="Arial" panose="020B0604020202020204" pitchFamily="34" charset="0"/>
              </a:rPr>
              <a:t>performFly</a:t>
            </a:r>
            <a:r>
              <a:rPr lang="fr-FR" dirty="0">
                <a:latin typeface="Arial" panose="020B0604020202020204" pitchFamily="34" charset="0"/>
                <a:cs typeface="Arial" panose="020B0604020202020204" pitchFamily="34" charset="0"/>
              </a:rPr>
              <a:t>() et </a:t>
            </a:r>
            <a:r>
              <a:rPr lang="fr-FR" dirty="0" err="1">
                <a:latin typeface="Arial" panose="020B0604020202020204" pitchFamily="34" charset="0"/>
                <a:cs typeface="Arial" panose="020B0604020202020204" pitchFamily="34" charset="0"/>
              </a:rPr>
              <a:t>performQuack</a:t>
            </a:r>
            <a:r>
              <a:rPr lang="fr-FR" dirty="0">
                <a:latin typeface="Arial" panose="020B0604020202020204" pitchFamily="34" charset="0"/>
                <a:cs typeface="Arial" panose="020B0604020202020204" pitchFamily="34" charset="0"/>
              </a:rPr>
              <a:t>() à la classe « Duck »</a:t>
            </a:r>
          </a:p>
          <a:p>
            <a:pPr marL="274320" lvl="1" indent="0">
              <a:buNone/>
            </a:pPr>
            <a:endParaRPr lang="fr-FR"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EAA43604-D370-44CA-B944-53FCC7D58169}"/>
              </a:ext>
            </a:extLst>
          </p:cNvPr>
          <p:cNvPicPr>
            <a:picLocks noChangeAspect="1"/>
          </p:cNvPicPr>
          <p:nvPr/>
        </p:nvPicPr>
        <p:blipFill>
          <a:blip r:embed="rId2"/>
          <a:stretch>
            <a:fillRect/>
          </a:stretch>
        </p:blipFill>
        <p:spPr>
          <a:xfrm>
            <a:off x="714699" y="3261018"/>
            <a:ext cx="6032330" cy="2793554"/>
          </a:xfrm>
          <a:prstGeom prst="rect">
            <a:avLst/>
          </a:prstGeom>
        </p:spPr>
      </p:pic>
      <p:pic>
        <p:nvPicPr>
          <p:cNvPr id="7" name="Picture 6">
            <a:extLst>
              <a:ext uri="{FF2B5EF4-FFF2-40B4-BE49-F238E27FC236}">
                <a16:creationId xmlns:a16="http://schemas.microsoft.com/office/drawing/2014/main" id="{D1BFAAF2-D7DB-4353-991C-DAEADEE74A88}"/>
              </a:ext>
            </a:extLst>
          </p:cNvPr>
          <p:cNvPicPr>
            <a:picLocks noChangeAspect="1"/>
          </p:cNvPicPr>
          <p:nvPr/>
        </p:nvPicPr>
        <p:blipFill>
          <a:blip r:embed="rId3"/>
          <a:stretch>
            <a:fillRect/>
          </a:stretch>
        </p:blipFill>
        <p:spPr>
          <a:xfrm>
            <a:off x="7353160" y="3429000"/>
            <a:ext cx="3629025" cy="2076450"/>
          </a:xfrm>
          <a:prstGeom prst="rect">
            <a:avLst/>
          </a:prstGeom>
        </p:spPr>
      </p:pic>
    </p:spTree>
    <p:extLst>
      <p:ext uri="{BB962C8B-B14F-4D97-AF65-F5344CB8AC3E}">
        <p14:creationId xmlns:p14="http://schemas.microsoft.com/office/powerpoint/2010/main" val="3970852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D19CF-EE6B-483D-AD34-742E74B4C7DA}"/>
              </a:ext>
            </a:extLst>
          </p:cNvPr>
          <p:cNvSpPr>
            <a:spLocks noGrp="1"/>
          </p:cNvSpPr>
          <p:nvPr>
            <p:ph type="title"/>
          </p:nvPr>
        </p:nvSpPr>
        <p:spPr>
          <a:xfrm>
            <a:off x="907923" y="198882"/>
            <a:ext cx="10058400" cy="667893"/>
          </a:xfrm>
        </p:spPr>
        <p:txBody>
          <a:bodyPr>
            <a:normAutofit fontScale="90000"/>
          </a:bodyPr>
          <a:lstStyle/>
          <a:p>
            <a:r>
              <a:rPr lang="en-US" dirty="0"/>
              <a:t>PLAN DU COURS</a:t>
            </a:r>
          </a:p>
        </p:txBody>
      </p:sp>
      <p:sp>
        <p:nvSpPr>
          <p:cNvPr id="3" name="Content Placeholder 2">
            <a:extLst>
              <a:ext uri="{FF2B5EF4-FFF2-40B4-BE49-F238E27FC236}">
                <a16:creationId xmlns:a16="http://schemas.microsoft.com/office/drawing/2014/main" id="{84379AAA-AB60-43B1-ACDB-7AFEFA46B83A}"/>
              </a:ext>
            </a:extLst>
          </p:cNvPr>
          <p:cNvSpPr>
            <a:spLocks noGrp="1"/>
          </p:cNvSpPr>
          <p:nvPr>
            <p:ph idx="1"/>
          </p:nvPr>
        </p:nvSpPr>
        <p:spPr>
          <a:xfrm>
            <a:off x="1069848" y="1514475"/>
            <a:ext cx="10058400" cy="4657725"/>
          </a:xfrm>
        </p:spPr>
        <p:txBody>
          <a:bodyPr/>
          <a:lstStyle/>
          <a:p>
            <a:pPr marL="514350" indent="-514350">
              <a:buFont typeface="+mj-lt"/>
              <a:buAutoNum type="romanUcPeriod"/>
            </a:pPr>
            <a:r>
              <a:rPr lang="en-US" dirty="0"/>
              <a:t>Introduction aux Design Patterns : </a:t>
            </a:r>
            <a:r>
              <a:rPr lang="en-US" dirty="0">
                <a:solidFill>
                  <a:srgbClr val="92D050"/>
                </a:solidFill>
              </a:rPr>
              <a:t>Strategy pattern</a:t>
            </a:r>
          </a:p>
          <a:p>
            <a:pPr marL="457200" indent="-457200">
              <a:buFont typeface="+mj-lt"/>
              <a:buAutoNum type="romanUcPeriod"/>
            </a:pPr>
            <a:r>
              <a:rPr lang="en-US" dirty="0">
                <a:solidFill>
                  <a:srgbClr val="92D050"/>
                </a:solidFill>
              </a:rPr>
              <a:t>Observer Pattern</a:t>
            </a:r>
          </a:p>
          <a:p>
            <a:pPr marL="457200" indent="-457200">
              <a:buFont typeface="+mj-lt"/>
              <a:buAutoNum type="romanUcPeriod"/>
            </a:pPr>
            <a:r>
              <a:rPr lang="en-US" dirty="0">
                <a:solidFill>
                  <a:srgbClr val="92D050"/>
                </a:solidFill>
              </a:rPr>
              <a:t>Decorator Pattern</a:t>
            </a:r>
          </a:p>
          <a:p>
            <a:pPr marL="457200" indent="-457200">
              <a:buFont typeface="+mj-lt"/>
              <a:buAutoNum type="romanUcPeriod"/>
            </a:pPr>
            <a:r>
              <a:rPr lang="en-US" dirty="0">
                <a:solidFill>
                  <a:srgbClr val="FF0000"/>
                </a:solidFill>
              </a:rPr>
              <a:t>Factory Pattern : Method Factory pattern @ Abstract Factory pattern</a:t>
            </a:r>
          </a:p>
          <a:p>
            <a:pPr marL="457200" indent="-457200">
              <a:buFont typeface="+mj-lt"/>
              <a:buAutoNum type="romanUcPeriod"/>
            </a:pPr>
            <a:r>
              <a:rPr lang="en-US" dirty="0">
                <a:solidFill>
                  <a:srgbClr val="FF0000"/>
                </a:solidFill>
              </a:rPr>
              <a:t>Singleton Pattern</a:t>
            </a:r>
          </a:p>
          <a:p>
            <a:pPr marL="457200" indent="-457200">
              <a:buFont typeface="+mj-lt"/>
              <a:buAutoNum type="romanUcPeriod"/>
            </a:pPr>
            <a:r>
              <a:rPr lang="en-US" dirty="0">
                <a:solidFill>
                  <a:srgbClr val="FF0000"/>
                </a:solidFill>
              </a:rPr>
              <a:t>Command Pattern</a:t>
            </a:r>
          </a:p>
          <a:p>
            <a:pPr marL="457200" indent="-457200">
              <a:buFont typeface="+mj-lt"/>
              <a:buAutoNum type="romanUcPeriod"/>
            </a:pPr>
            <a:r>
              <a:rPr lang="en-US" dirty="0">
                <a:solidFill>
                  <a:srgbClr val="FF0000"/>
                </a:solidFill>
              </a:rPr>
              <a:t>Adapter Pattern</a:t>
            </a:r>
          </a:p>
          <a:p>
            <a:pPr marL="457200" indent="-457200">
              <a:buFont typeface="+mj-lt"/>
              <a:buAutoNum type="romanUcPeriod"/>
            </a:pPr>
            <a:r>
              <a:rPr lang="en-US" dirty="0"/>
              <a:t>Facade Pattern ???</a:t>
            </a:r>
          </a:p>
          <a:p>
            <a:pPr marL="457200" indent="-457200">
              <a:buFont typeface="+mj-lt"/>
              <a:buAutoNum type="romanUcPeriod"/>
            </a:pPr>
            <a:r>
              <a:rPr lang="en-US" dirty="0">
                <a:solidFill>
                  <a:srgbClr val="FF0000"/>
                </a:solidFill>
              </a:rPr>
              <a:t>Template Method Pattern</a:t>
            </a:r>
          </a:p>
          <a:p>
            <a:pPr marL="457200" indent="-457200">
              <a:buFont typeface="+mj-lt"/>
              <a:buAutoNum type="romanUcPeriod"/>
            </a:pPr>
            <a:r>
              <a:rPr lang="en-US" dirty="0"/>
              <a:t>Flyweight Pattern</a:t>
            </a:r>
          </a:p>
          <a:p>
            <a:pPr marL="457200" indent="-457200">
              <a:buFont typeface="+mj-lt"/>
              <a:buAutoNum type="romanUcPeriod"/>
            </a:pPr>
            <a:r>
              <a:rPr lang="en-US" dirty="0"/>
              <a:t>Builder pattern</a:t>
            </a:r>
          </a:p>
          <a:p>
            <a:pPr marL="457200" indent="-457200">
              <a:buFont typeface="+mj-lt"/>
              <a:buAutoNum type="romanUcPeriod"/>
            </a:pPr>
            <a:endParaRPr lang="en-US" dirty="0"/>
          </a:p>
          <a:p>
            <a:endParaRPr lang="en-US" dirty="0"/>
          </a:p>
        </p:txBody>
      </p:sp>
    </p:spTree>
    <p:extLst>
      <p:ext uri="{BB962C8B-B14F-4D97-AF65-F5344CB8AC3E}">
        <p14:creationId xmlns:p14="http://schemas.microsoft.com/office/powerpoint/2010/main" val="4480981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Application du 2eme principe de design à la conception de </a:t>
            </a:r>
            <a:r>
              <a:rPr lang="fr-FR" dirty="0" err="1">
                <a:solidFill>
                  <a:srgbClr val="0070C0"/>
                </a:solidFill>
              </a:rPr>
              <a:t>SimUDuck</a:t>
            </a:r>
            <a:r>
              <a:rPr lang="fr-FR" dirty="0">
                <a:solidFill>
                  <a:srgbClr val="0070C0"/>
                </a:solidFill>
              </a:rPr>
              <a:t>:</a:t>
            </a:r>
            <a:endParaRPr lang="fr-FR" dirty="0">
              <a:latin typeface="Arial" panose="020B0604020202020204" pitchFamily="34" charset="0"/>
              <a:cs typeface="Arial" panose="020B0604020202020204" pitchFamily="34" charset="0"/>
            </a:endParaRPr>
          </a:p>
          <a:p>
            <a:pPr marL="274320" lvl="1" indent="0">
              <a:buNone/>
            </a:pPr>
            <a:r>
              <a:rPr lang="fr-FR" dirty="0">
                <a:latin typeface="Arial" panose="020B0604020202020204" pitchFamily="34" charset="0"/>
                <a:cs typeface="Arial" panose="020B0604020202020204" pitchFamily="34" charset="0"/>
              </a:rPr>
              <a:t>En terme de codage et implémentation :</a:t>
            </a: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lvl="1">
              <a:buFont typeface="Symbol" panose="05050102010706020507" pitchFamily="18" charset="2"/>
              <a:buChar char="Þ"/>
            </a:pPr>
            <a:r>
              <a:rPr lang="fr-FR" dirty="0">
                <a:latin typeface="Arial" panose="020B0604020202020204" pitchFamily="34" charset="0"/>
                <a:cs typeface="Arial" panose="020B0604020202020204" pitchFamily="34" charset="0"/>
              </a:rPr>
              <a:t>À ce stage du cours ,nous allons passer par une initialisation des instances de comportements (</a:t>
            </a:r>
            <a:r>
              <a:rPr lang="fr-FR" dirty="0" err="1">
                <a:latin typeface="Arial" panose="020B0604020202020204" pitchFamily="34" charset="0"/>
                <a:cs typeface="Arial" panose="020B0604020202020204" pitchFamily="34" charset="0"/>
              </a:rPr>
              <a:t>FlyBehavior</a:t>
            </a:r>
            <a:r>
              <a:rPr lang="fr-FR" dirty="0">
                <a:latin typeface="Arial" panose="020B0604020202020204" pitchFamily="34" charset="0"/>
                <a:cs typeface="Arial" panose="020B0604020202020204" pitchFamily="34" charset="0"/>
              </a:rPr>
              <a:t>  et </a:t>
            </a:r>
            <a:r>
              <a:rPr lang="fr-FR" dirty="0" err="1">
                <a:latin typeface="Arial" panose="020B0604020202020204" pitchFamily="34" charset="0"/>
                <a:cs typeface="Arial" panose="020B0604020202020204" pitchFamily="34" charset="0"/>
              </a:rPr>
              <a:t>QuackBehavior</a:t>
            </a:r>
            <a:r>
              <a:rPr lang="fr-FR" dirty="0">
                <a:latin typeface="Arial" panose="020B0604020202020204" pitchFamily="34" charset="0"/>
                <a:cs typeface="Arial" panose="020B0604020202020204" pitchFamily="34" charset="0"/>
              </a:rPr>
              <a:t> ) au niveau du constructeurs de la classe « </a:t>
            </a:r>
            <a:r>
              <a:rPr lang="fr-FR" dirty="0" err="1">
                <a:latin typeface="Arial" panose="020B0604020202020204" pitchFamily="34" charset="0"/>
                <a:cs typeface="Arial" panose="020B0604020202020204" pitchFamily="34" charset="0"/>
              </a:rPr>
              <a:t>MallardDuck</a:t>
            </a:r>
            <a:r>
              <a:rPr lang="fr-FR" dirty="0">
                <a:latin typeface="Arial" panose="020B0604020202020204" pitchFamily="34" charset="0"/>
                <a:cs typeface="Arial" panose="020B0604020202020204" pitchFamily="34" charset="0"/>
              </a:rPr>
              <a:t> »</a:t>
            </a:r>
          </a:p>
          <a:p>
            <a:pPr lvl="1">
              <a:buFont typeface="Symbol" panose="05050102010706020507" pitchFamily="18" charset="2"/>
              <a:buChar char="Þ"/>
            </a:pPr>
            <a:r>
              <a:rPr lang="fr-FR" dirty="0">
                <a:latin typeface="Arial" panose="020B0604020202020204" pitchFamily="34" charset="0"/>
                <a:cs typeface="Arial" panose="020B0604020202020204" pitchFamily="34" charset="0"/>
              </a:rPr>
              <a:t>Nous pouvons passer par référence en runtime d’une façon dynamique en exploitant le polymorphisme. Nous allons revenir à cette partie pour amélioration au fur et à mesure de découvrir d’autres designs patterns</a:t>
            </a:r>
          </a:p>
        </p:txBody>
      </p:sp>
      <p:pic>
        <p:nvPicPr>
          <p:cNvPr id="4" name="Picture 3">
            <a:extLst>
              <a:ext uri="{FF2B5EF4-FFF2-40B4-BE49-F238E27FC236}">
                <a16:creationId xmlns:a16="http://schemas.microsoft.com/office/drawing/2014/main" id="{48A82F89-0BD8-441E-8DF3-629FD29A96AF}"/>
              </a:ext>
            </a:extLst>
          </p:cNvPr>
          <p:cNvPicPr>
            <a:picLocks noChangeAspect="1"/>
          </p:cNvPicPr>
          <p:nvPr/>
        </p:nvPicPr>
        <p:blipFill rotWithShape="1">
          <a:blip r:embed="rId2"/>
          <a:srcRect l="-1727" t="-12205" r="1727" b="19806"/>
          <a:stretch/>
        </p:blipFill>
        <p:spPr>
          <a:xfrm>
            <a:off x="5129027" y="1554179"/>
            <a:ext cx="6067425" cy="3177156"/>
          </a:xfrm>
          <a:prstGeom prst="rect">
            <a:avLst/>
          </a:prstGeom>
        </p:spPr>
      </p:pic>
      <p:pic>
        <p:nvPicPr>
          <p:cNvPr id="7" name="Picture 6">
            <a:extLst>
              <a:ext uri="{FF2B5EF4-FFF2-40B4-BE49-F238E27FC236}">
                <a16:creationId xmlns:a16="http://schemas.microsoft.com/office/drawing/2014/main" id="{B124DB41-9BF2-4020-B5DD-8ABF894238AA}"/>
              </a:ext>
            </a:extLst>
          </p:cNvPr>
          <p:cNvPicPr>
            <a:picLocks noChangeAspect="1"/>
          </p:cNvPicPr>
          <p:nvPr/>
        </p:nvPicPr>
        <p:blipFill>
          <a:blip r:embed="rId3"/>
          <a:stretch>
            <a:fillRect/>
          </a:stretch>
        </p:blipFill>
        <p:spPr>
          <a:xfrm>
            <a:off x="848395" y="2654885"/>
            <a:ext cx="3629025" cy="2076450"/>
          </a:xfrm>
          <a:prstGeom prst="rect">
            <a:avLst/>
          </a:prstGeom>
        </p:spPr>
      </p:pic>
    </p:spTree>
    <p:extLst>
      <p:ext uri="{BB962C8B-B14F-4D97-AF65-F5344CB8AC3E}">
        <p14:creationId xmlns:p14="http://schemas.microsoft.com/office/powerpoint/2010/main" val="34570840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Application du 2eme principe de design à la conception de </a:t>
            </a:r>
            <a:r>
              <a:rPr lang="fr-FR" dirty="0" err="1">
                <a:solidFill>
                  <a:srgbClr val="0070C0"/>
                </a:solidFill>
              </a:rPr>
              <a:t>SimUDuck</a:t>
            </a:r>
            <a:r>
              <a:rPr lang="fr-FR" dirty="0">
                <a:solidFill>
                  <a:srgbClr val="0070C0"/>
                </a:solidFill>
              </a:rPr>
              <a:t>:</a:t>
            </a:r>
            <a:endParaRPr lang="fr-FR" dirty="0">
              <a:latin typeface="Arial" panose="020B0604020202020204" pitchFamily="34" charset="0"/>
              <a:cs typeface="Arial" panose="020B0604020202020204" pitchFamily="34" charset="0"/>
            </a:endParaRPr>
          </a:p>
          <a:p>
            <a:pPr marL="274320" lvl="1" indent="0">
              <a:buNone/>
            </a:pPr>
            <a:r>
              <a:rPr lang="fr-FR" dirty="0">
                <a:latin typeface="Arial" panose="020B0604020202020204" pitchFamily="34" charset="0"/>
                <a:cs typeface="Arial" panose="020B0604020202020204" pitchFamily="34" charset="0"/>
              </a:rPr>
              <a:t>En terme de codage et implémentation :</a:t>
            </a: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B4D4F0D-0B3A-4D1D-AE98-BDFA3EC98BD5}"/>
              </a:ext>
            </a:extLst>
          </p:cNvPr>
          <p:cNvPicPr>
            <a:picLocks noChangeAspect="1"/>
          </p:cNvPicPr>
          <p:nvPr/>
        </p:nvPicPr>
        <p:blipFill>
          <a:blip r:embed="rId2"/>
          <a:stretch>
            <a:fillRect/>
          </a:stretch>
        </p:blipFill>
        <p:spPr>
          <a:xfrm>
            <a:off x="5857228" y="1989035"/>
            <a:ext cx="5981700" cy="4490865"/>
          </a:xfrm>
          <a:prstGeom prst="rect">
            <a:avLst/>
          </a:prstGeom>
        </p:spPr>
      </p:pic>
      <p:pic>
        <p:nvPicPr>
          <p:cNvPr id="6" name="Picture 5">
            <a:extLst>
              <a:ext uri="{FF2B5EF4-FFF2-40B4-BE49-F238E27FC236}">
                <a16:creationId xmlns:a16="http://schemas.microsoft.com/office/drawing/2014/main" id="{BACCE8C3-E58D-4E5C-A869-B5B4100E6791}"/>
              </a:ext>
            </a:extLst>
          </p:cNvPr>
          <p:cNvPicPr>
            <a:picLocks noChangeAspect="1"/>
          </p:cNvPicPr>
          <p:nvPr/>
        </p:nvPicPr>
        <p:blipFill>
          <a:blip r:embed="rId3"/>
          <a:stretch>
            <a:fillRect/>
          </a:stretch>
        </p:blipFill>
        <p:spPr>
          <a:xfrm>
            <a:off x="353072" y="1877029"/>
            <a:ext cx="5476875" cy="4714875"/>
          </a:xfrm>
          <a:prstGeom prst="rect">
            <a:avLst/>
          </a:prstGeom>
        </p:spPr>
      </p:pic>
    </p:spTree>
    <p:extLst>
      <p:ext uri="{BB962C8B-B14F-4D97-AF65-F5344CB8AC3E}">
        <p14:creationId xmlns:p14="http://schemas.microsoft.com/office/powerpoint/2010/main" val="31702050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Application du 2eme principe de design à la conception de </a:t>
            </a:r>
            <a:r>
              <a:rPr lang="fr-FR" dirty="0" err="1">
                <a:solidFill>
                  <a:srgbClr val="0070C0"/>
                </a:solidFill>
              </a:rPr>
              <a:t>SimUDuck</a:t>
            </a:r>
            <a:r>
              <a:rPr lang="fr-FR" dirty="0">
                <a:solidFill>
                  <a:srgbClr val="0070C0"/>
                </a:solidFill>
              </a:rPr>
              <a:t>:</a:t>
            </a:r>
            <a:endParaRPr lang="fr-FR" dirty="0">
              <a:latin typeface="Arial" panose="020B0604020202020204" pitchFamily="34" charset="0"/>
              <a:cs typeface="Arial" panose="020B0604020202020204" pitchFamily="34" charset="0"/>
            </a:endParaRPr>
          </a:p>
          <a:p>
            <a:pPr marL="274320" lvl="1" indent="0">
              <a:buNone/>
            </a:pPr>
            <a:r>
              <a:rPr lang="fr-FR" dirty="0">
                <a:latin typeface="Arial" panose="020B0604020202020204" pitchFamily="34" charset="0"/>
                <a:cs typeface="Arial" panose="020B0604020202020204" pitchFamily="34" charset="0"/>
              </a:rPr>
              <a:t>En terme de codage et implémentation :</a:t>
            </a: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r>
              <a:rPr lang="fr-FR" dirty="0">
                <a:latin typeface="Arial" panose="020B0604020202020204" pitchFamily="34" charset="0"/>
                <a:cs typeface="Arial" panose="020B0604020202020204" pitchFamily="34" charset="0"/>
              </a:rPr>
              <a:t>Si vous voulez ajouter un nouveau type de canard à l’application par exemple un </a:t>
            </a:r>
            <a:r>
              <a:rPr lang="fr-FR" dirty="0" err="1">
                <a:latin typeface="Arial" panose="020B0604020202020204" pitchFamily="34" charset="0"/>
                <a:cs typeface="Arial" panose="020B0604020202020204" pitchFamily="34" charset="0"/>
              </a:rPr>
              <a:t>ModelDuck</a:t>
            </a:r>
            <a:r>
              <a:rPr lang="fr-FR" dirty="0">
                <a:latin typeface="Arial" panose="020B0604020202020204" pitchFamily="34" charset="0"/>
                <a:cs typeface="Arial" panose="020B0604020202020204" pitchFamily="34" charset="0"/>
              </a:rPr>
              <a:t> :</a:t>
            </a:r>
          </a:p>
        </p:txBody>
      </p:sp>
      <p:pic>
        <p:nvPicPr>
          <p:cNvPr id="4" name="Picture 3">
            <a:extLst>
              <a:ext uri="{FF2B5EF4-FFF2-40B4-BE49-F238E27FC236}">
                <a16:creationId xmlns:a16="http://schemas.microsoft.com/office/drawing/2014/main" id="{657CD43B-855F-4C0F-8F83-98355A256EC3}"/>
              </a:ext>
            </a:extLst>
          </p:cNvPr>
          <p:cNvPicPr>
            <a:picLocks noChangeAspect="1"/>
          </p:cNvPicPr>
          <p:nvPr/>
        </p:nvPicPr>
        <p:blipFill>
          <a:blip r:embed="rId2"/>
          <a:stretch>
            <a:fillRect/>
          </a:stretch>
        </p:blipFill>
        <p:spPr>
          <a:xfrm>
            <a:off x="3353170" y="2067525"/>
            <a:ext cx="4953000" cy="1952625"/>
          </a:xfrm>
          <a:prstGeom prst="rect">
            <a:avLst/>
          </a:prstGeom>
        </p:spPr>
      </p:pic>
      <p:pic>
        <p:nvPicPr>
          <p:cNvPr id="8" name="Picture 7">
            <a:extLst>
              <a:ext uri="{FF2B5EF4-FFF2-40B4-BE49-F238E27FC236}">
                <a16:creationId xmlns:a16="http://schemas.microsoft.com/office/drawing/2014/main" id="{5327894D-3B87-4D9C-A9D1-DF5635EBF286}"/>
              </a:ext>
            </a:extLst>
          </p:cNvPr>
          <p:cNvPicPr>
            <a:picLocks noChangeAspect="1"/>
          </p:cNvPicPr>
          <p:nvPr/>
        </p:nvPicPr>
        <p:blipFill>
          <a:blip r:embed="rId3"/>
          <a:stretch>
            <a:fillRect/>
          </a:stretch>
        </p:blipFill>
        <p:spPr>
          <a:xfrm>
            <a:off x="3719512" y="4391025"/>
            <a:ext cx="5381625" cy="2390775"/>
          </a:xfrm>
          <a:prstGeom prst="rect">
            <a:avLst/>
          </a:prstGeom>
        </p:spPr>
      </p:pic>
    </p:spTree>
    <p:extLst>
      <p:ext uri="{BB962C8B-B14F-4D97-AF65-F5344CB8AC3E}">
        <p14:creationId xmlns:p14="http://schemas.microsoft.com/office/powerpoint/2010/main" val="2371185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217AABE-A790-4B16-86F3-EEFBC51588C0}"/>
              </a:ext>
            </a:extLst>
          </p:cNvPr>
          <p:cNvPicPr>
            <a:picLocks noChangeAspect="1"/>
          </p:cNvPicPr>
          <p:nvPr/>
        </p:nvPicPr>
        <p:blipFill>
          <a:blip r:embed="rId2"/>
          <a:stretch>
            <a:fillRect/>
          </a:stretch>
        </p:blipFill>
        <p:spPr>
          <a:xfrm>
            <a:off x="371475" y="1714615"/>
            <a:ext cx="11110611" cy="4598161"/>
          </a:xfrm>
          <a:prstGeom prst="rect">
            <a:avLst/>
          </a:prstGeom>
        </p:spPr>
      </p:pic>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575178"/>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fr-FR" dirty="0"/>
          </a:p>
          <a:p>
            <a:pPr lvl="1"/>
            <a:r>
              <a:rPr lang="fr-FR" dirty="0">
                <a:solidFill>
                  <a:srgbClr val="0070C0"/>
                </a:solidFill>
              </a:rPr>
              <a:t>Conception finale :</a:t>
            </a:r>
            <a:endParaRPr lang="fr-F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29156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Revenons aux Designs patterns :</a:t>
            </a:r>
            <a:endParaRPr lang="fr-FR" dirty="0"/>
          </a:p>
          <a:p>
            <a:pPr lvl="1"/>
            <a:r>
              <a:rPr lang="fr-FR" dirty="0">
                <a:solidFill>
                  <a:srgbClr val="0070C0"/>
                </a:solidFill>
              </a:rPr>
              <a:t>1</a:t>
            </a:r>
            <a:r>
              <a:rPr lang="fr-FR" baseline="30000" dirty="0">
                <a:solidFill>
                  <a:srgbClr val="0070C0"/>
                </a:solidFill>
              </a:rPr>
              <a:t>er</a:t>
            </a:r>
            <a:r>
              <a:rPr lang="fr-FR" dirty="0">
                <a:solidFill>
                  <a:srgbClr val="0070C0"/>
                </a:solidFill>
              </a:rPr>
              <a:t> design pattern:</a:t>
            </a:r>
          </a:p>
          <a:p>
            <a:pPr marL="274320" lvl="1" indent="0">
              <a:buNone/>
            </a:pPr>
            <a:r>
              <a:rPr lang="fr-FR" dirty="0">
                <a:solidFill>
                  <a:srgbClr val="00B050"/>
                </a:solidFill>
                <a:latin typeface="Arial" panose="020B0604020202020204" pitchFamily="34" charset="0"/>
                <a:cs typeface="Arial" panose="020B0604020202020204" pitchFamily="34" charset="0"/>
              </a:rPr>
              <a:t>Félicitation !!</a:t>
            </a: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endParaRPr lang="fr-FR" dirty="0">
              <a:latin typeface="Arial" panose="020B0604020202020204" pitchFamily="34" charset="0"/>
              <a:cs typeface="Arial" panose="020B0604020202020204" pitchFamily="34" charset="0"/>
            </a:endParaRPr>
          </a:p>
          <a:p>
            <a:pPr marL="274320" lvl="1" indent="0">
              <a:buNone/>
            </a:pPr>
            <a:r>
              <a:rPr lang="fr-FR" dirty="0">
                <a:latin typeface="Arial" panose="020B0604020202020204" pitchFamily="34" charset="0"/>
                <a:cs typeface="Arial" panose="020B0604020202020204" pitchFamily="34" charset="0"/>
              </a:rPr>
              <a:t>Notre 1</a:t>
            </a:r>
            <a:r>
              <a:rPr lang="fr-FR" baseline="30000" dirty="0">
                <a:latin typeface="Arial" panose="020B0604020202020204" pitchFamily="34" charset="0"/>
                <a:cs typeface="Arial" panose="020B0604020202020204" pitchFamily="34" charset="0"/>
              </a:rPr>
              <a:t>er</a:t>
            </a:r>
            <a:r>
              <a:rPr lang="fr-FR" dirty="0">
                <a:latin typeface="Arial" panose="020B0604020202020204" pitchFamily="34" charset="0"/>
                <a:cs typeface="Arial" panose="020B0604020202020204" pitchFamily="34" charset="0"/>
              </a:rPr>
              <a:t> exemple à travers la mise à jour de l’application </a:t>
            </a:r>
            <a:r>
              <a:rPr lang="fr-FR" dirty="0" err="1">
                <a:latin typeface="Arial" panose="020B0604020202020204" pitchFamily="34" charset="0"/>
                <a:cs typeface="Arial" panose="020B0604020202020204" pitchFamily="34" charset="0"/>
              </a:rPr>
              <a:t>SimUDuck</a:t>
            </a:r>
            <a:r>
              <a:rPr lang="fr-FR" dirty="0">
                <a:latin typeface="Arial" panose="020B0604020202020204" pitchFamily="34" charset="0"/>
                <a:cs typeface="Arial" panose="020B0604020202020204" pitchFamily="34" charset="0"/>
              </a:rPr>
              <a:t> , vous avez fait découvrir votre 1</a:t>
            </a:r>
            <a:r>
              <a:rPr lang="fr-FR" baseline="30000" dirty="0">
                <a:latin typeface="Arial" panose="020B0604020202020204" pitchFamily="34" charset="0"/>
                <a:cs typeface="Arial" panose="020B0604020202020204" pitchFamily="34" charset="0"/>
              </a:rPr>
              <a:t>er</a:t>
            </a:r>
            <a:r>
              <a:rPr lang="fr-FR" dirty="0">
                <a:latin typeface="Arial" panose="020B0604020202020204" pitchFamily="34" charset="0"/>
                <a:cs typeface="Arial" panose="020B0604020202020204" pitchFamily="34" charset="0"/>
              </a:rPr>
              <a:t> Design pattern, Il s’agit de :</a:t>
            </a:r>
          </a:p>
          <a:p>
            <a:pPr marL="274320" lvl="1" indent="0" algn="ctr">
              <a:buNone/>
            </a:pPr>
            <a:r>
              <a:rPr lang="en-US" sz="2800" b="1" dirty="0">
                <a:solidFill>
                  <a:schemeClr val="bg2">
                    <a:lumMod val="50000"/>
                  </a:schemeClr>
                </a:solidFill>
              </a:rPr>
              <a:t>Strategy Pattern</a:t>
            </a:r>
            <a:r>
              <a:rPr lang="en-US" sz="2800" dirty="0">
                <a:solidFill>
                  <a:schemeClr val="bg2">
                    <a:lumMod val="50000"/>
                  </a:schemeClr>
                </a:solidFill>
              </a:rPr>
              <a:t> </a:t>
            </a:r>
          </a:p>
          <a:p>
            <a:pPr marL="274320" lvl="1" indent="0" algn="ctr">
              <a:buNone/>
            </a:pPr>
            <a:endParaRPr lang="fr-FR" sz="2800" dirty="0">
              <a:solidFill>
                <a:schemeClr val="bg2">
                  <a:lumMod val="50000"/>
                </a:schemeClr>
              </a:solidFill>
              <a:latin typeface="Arial" panose="020B0604020202020204" pitchFamily="34" charset="0"/>
              <a:cs typeface="Arial" panose="020B0604020202020204" pitchFamily="34" charset="0"/>
            </a:endParaRPr>
          </a:p>
          <a:p>
            <a:pPr marL="274320" lvl="1" indent="0">
              <a:buNone/>
            </a:pPr>
            <a:r>
              <a:rPr lang="en-US" dirty="0">
                <a:solidFill>
                  <a:schemeClr val="bg2">
                    <a:lumMod val="50000"/>
                  </a:schemeClr>
                </a:solidFill>
              </a:rPr>
              <a:t>Strategy Pattern </a:t>
            </a:r>
            <a:r>
              <a:rPr lang="fr-FR" dirty="0">
                <a:solidFill>
                  <a:schemeClr val="bg2">
                    <a:lumMod val="50000"/>
                  </a:schemeClr>
                </a:solidFill>
                <a:latin typeface="Arial" panose="020B0604020202020204" pitchFamily="34" charset="0"/>
                <a:cs typeface="Arial" panose="020B0604020202020204" pitchFamily="34" charset="0"/>
              </a:rPr>
              <a:t>:</a:t>
            </a:r>
            <a:r>
              <a:rPr lang="fr-FR" dirty="0">
                <a:latin typeface="Arial" panose="020B0604020202020204" pitchFamily="34" charset="0"/>
                <a:cs typeface="Arial" panose="020B0604020202020204" pitchFamily="34" charset="0"/>
              </a:rPr>
              <a:t>définit une famille d'algorithmes, encapsule chacun d'eux et les rend interchangeables. La stratégie permet à l'algorithme de varier indépendamment des clients qui l'utilisent.</a:t>
            </a:r>
          </a:p>
          <a:p>
            <a:pPr marL="274320" lvl="1" indent="0">
              <a:buNone/>
            </a:pPr>
            <a:endParaRPr lang="fr-FR" dirty="0">
              <a:latin typeface="Arial" panose="020B0604020202020204" pitchFamily="34" charset="0"/>
              <a:cs typeface="Arial" panose="020B0604020202020204" pitchFamily="34" charset="0"/>
            </a:endParaRPr>
          </a:p>
        </p:txBody>
      </p:sp>
      <p:pic>
        <p:nvPicPr>
          <p:cNvPr id="6" name="Picture 5" descr="A close up of a logo&#10;&#10;Description automatically generated">
            <a:extLst>
              <a:ext uri="{FF2B5EF4-FFF2-40B4-BE49-F238E27FC236}">
                <a16:creationId xmlns:a16="http://schemas.microsoft.com/office/drawing/2014/main" id="{E70EEBD0-305D-4086-B09D-5A9C22D3F9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0938" y="1455938"/>
            <a:ext cx="1238250" cy="2038350"/>
          </a:xfrm>
          <a:prstGeom prst="rect">
            <a:avLst/>
          </a:prstGeom>
        </p:spPr>
      </p:pic>
    </p:spTree>
    <p:extLst>
      <p:ext uri="{BB962C8B-B14F-4D97-AF65-F5344CB8AC3E}">
        <p14:creationId xmlns:p14="http://schemas.microsoft.com/office/powerpoint/2010/main" val="27925829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3916427"/>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Source et outils derrières les design patterns</a:t>
            </a:r>
            <a:endParaRPr lang="fr-FR" b="1" dirty="0"/>
          </a:p>
          <a:p>
            <a:pPr marL="274320" lvl="1" indent="0">
              <a:buNone/>
            </a:pPr>
            <a:endParaRPr lang="fr-FR" dirty="0"/>
          </a:p>
        </p:txBody>
      </p:sp>
      <p:pic>
        <p:nvPicPr>
          <p:cNvPr id="4" name="Picture 3">
            <a:extLst>
              <a:ext uri="{FF2B5EF4-FFF2-40B4-BE49-F238E27FC236}">
                <a16:creationId xmlns:a16="http://schemas.microsoft.com/office/drawing/2014/main" id="{7BD0341E-4F4E-4D8E-9A41-6340E3F93770}"/>
              </a:ext>
            </a:extLst>
          </p:cNvPr>
          <p:cNvPicPr>
            <a:picLocks noChangeAspect="1"/>
          </p:cNvPicPr>
          <p:nvPr/>
        </p:nvPicPr>
        <p:blipFill>
          <a:blip r:embed="rId2"/>
          <a:stretch>
            <a:fillRect/>
          </a:stretch>
        </p:blipFill>
        <p:spPr>
          <a:xfrm>
            <a:off x="3560924" y="1455938"/>
            <a:ext cx="5070152" cy="5402062"/>
          </a:xfrm>
          <a:prstGeom prst="rect">
            <a:avLst/>
          </a:prstGeom>
        </p:spPr>
      </p:pic>
    </p:spTree>
    <p:extLst>
      <p:ext uri="{BB962C8B-B14F-4D97-AF65-F5344CB8AC3E}">
        <p14:creationId xmlns:p14="http://schemas.microsoft.com/office/powerpoint/2010/main" val="20225004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  : c’est quoi un design pattern?</a:t>
            </a:r>
            <a:endParaRPr lang="fr-FR" dirty="0"/>
          </a:p>
          <a:p>
            <a:pPr lvl="1"/>
            <a:r>
              <a:rPr lang="fr-FR" dirty="0">
                <a:latin typeface="Arial" panose="020B0604020202020204" pitchFamily="34" charset="0"/>
                <a:cs typeface="Arial" panose="020B0604020202020204" pitchFamily="34" charset="0"/>
              </a:rPr>
              <a:t>Chaque modèle décrit un problème qui se produit encore et encore dans notre environnement, puis décrit le cœur de la solution de ce problème, de telle sorte que vous pouvez utiliser cette solution un million de fois, sans jamais le faire deux fois de la même manière</a:t>
            </a:r>
          </a:p>
          <a:p>
            <a:pPr lvl="1"/>
            <a:r>
              <a:rPr lang="fr-FR" dirty="0">
                <a:latin typeface="Arial" panose="020B0604020202020204" pitchFamily="34" charset="0"/>
                <a:cs typeface="Arial" panose="020B0604020202020204" pitchFamily="34" charset="0"/>
              </a:rPr>
              <a:t>En général, un Design pattern comporte quatre éléments essentiels:</a:t>
            </a:r>
          </a:p>
          <a:p>
            <a:pPr lvl="2">
              <a:buFont typeface="Courier New" panose="02070309020205020404" pitchFamily="49" charset="0"/>
              <a:buChar char="o"/>
            </a:pPr>
            <a:r>
              <a:rPr lang="fr-FR" dirty="0">
                <a:latin typeface="Arial" panose="020B0604020202020204" pitchFamily="34" charset="0"/>
                <a:cs typeface="Arial" panose="020B0604020202020204" pitchFamily="34" charset="0"/>
              </a:rPr>
              <a:t>  Le </a:t>
            </a:r>
            <a:r>
              <a:rPr lang="fr-FR" b="1" dirty="0">
                <a:latin typeface="Arial" panose="020B0604020202020204" pitchFamily="34" charset="0"/>
                <a:cs typeface="Arial" panose="020B0604020202020204" pitchFamily="34" charset="0"/>
              </a:rPr>
              <a:t>nom du modèle </a:t>
            </a:r>
            <a:r>
              <a:rPr lang="fr-FR" dirty="0">
                <a:latin typeface="Arial" panose="020B0604020202020204" pitchFamily="34" charset="0"/>
                <a:cs typeface="Arial" panose="020B0604020202020204" pitchFamily="34" charset="0"/>
              </a:rPr>
              <a:t>est une poignée que nous pouvons utiliser pour décrire un problème de conception, ses solutions et ses conséquences en un mot ou deux. Nommer un pattern augmente immédiatement notre vocabulaire de conception. Cela nous permet de concevoir à un niveau d'abstraction plus élevé. Avoir un vocabulaire pour les patterns nous permet d'en parler avec nos collègues, dans notre documentation et même à nous-mêmes. Cela facilite la réflexion sur les conceptions et leur communication avec les autres et leurs compromis. Trouver de bons noms a été l'une des étapes les plus difficiles du développement de notre catalogue. </a:t>
            </a:r>
          </a:p>
          <a:p>
            <a:pPr lvl="2">
              <a:buFont typeface="Courier New" panose="02070309020205020404" pitchFamily="49" charset="0"/>
              <a:buChar char="o"/>
            </a:pPr>
            <a:r>
              <a:rPr lang="fr-FR" dirty="0">
                <a:latin typeface="Arial" panose="020B0604020202020204" pitchFamily="34" charset="0"/>
                <a:cs typeface="Arial" panose="020B0604020202020204" pitchFamily="34" charset="0"/>
              </a:rPr>
              <a:t>Le </a:t>
            </a:r>
            <a:r>
              <a:rPr lang="fr-FR" b="1" dirty="0">
                <a:latin typeface="Arial" panose="020B0604020202020204" pitchFamily="34" charset="0"/>
                <a:cs typeface="Arial" panose="020B0604020202020204" pitchFamily="34" charset="0"/>
              </a:rPr>
              <a:t>problème</a:t>
            </a:r>
            <a:r>
              <a:rPr lang="fr-FR" dirty="0">
                <a:latin typeface="Arial" panose="020B0604020202020204" pitchFamily="34" charset="0"/>
                <a:cs typeface="Arial" panose="020B0604020202020204" pitchFamily="34" charset="0"/>
              </a:rPr>
              <a:t> décrit quand appliquer le modèle. Il explique le problème et son contexte. Il peut décrire des problèmes de conception spécifiques tels que la façon de représenter des algorithmes sous forme d'objets. Il peut décrire des structures de classe ou d'objet qui sont symptomatiques d'une conception inflexible. Parfois, le problème comprendra une liste de conditions qui doivent être remplies avant qu'il ne soit logique d'appliquer le modèle.</a:t>
            </a:r>
          </a:p>
        </p:txBody>
      </p:sp>
    </p:spTree>
    <p:extLst>
      <p:ext uri="{BB962C8B-B14F-4D97-AF65-F5344CB8AC3E}">
        <p14:creationId xmlns:p14="http://schemas.microsoft.com/office/powerpoint/2010/main" val="8752536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  : c’est quoi un design pattern?</a:t>
            </a:r>
            <a:endParaRPr lang="fr-FR" dirty="0"/>
          </a:p>
          <a:p>
            <a:pPr lvl="2">
              <a:buFont typeface="Courier New" panose="02070309020205020404" pitchFamily="49" charset="0"/>
              <a:buChar char="o"/>
            </a:pPr>
            <a:r>
              <a:rPr lang="fr-FR" dirty="0">
                <a:latin typeface="Arial" panose="020B0604020202020204" pitchFamily="34" charset="0"/>
                <a:cs typeface="Arial" panose="020B0604020202020204" pitchFamily="34" charset="0"/>
              </a:rPr>
              <a:t> La </a:t>
            </a:r>
            <a:r>
              <a:rPr lang="fr-FR" b="1" dirty="0">
                <a:latin typeface="Arial" panose="020B0604020202020204" pitchFamily="34" charset="0"/>
                <a:cs typeface="Arial" panose="020B0604020202020204" pitchFamily="34" charset="0"/>
              </a:rPr>
              <a:t>solution </a:t>
            </a:r>
            <a:r>
              <a:rPr lang="fr-FR" dirty="0">
                <a:latin typeface="Arial" panose="020B0604020202020204" pitchFamily="34" charset="0"/>
                <a:cs typeface="Arial" panose="020B0604020202020204" pitchFamily="34" charset="0"/>
              </a:rPr>
              <a:t>décrit les éléments qui composent la conception, leurs relations, leurs responsabilités et leurs collaborations. La solution ne décrit pas une conception ou une mise en œuvre concrète particulière, car un modèle est comme un modèle qui peut être appliqué dans de nombreuses situations différentes. Au lieu de cela, le modèle fournit une description abstraite d'un problème de conception et comment une disposition générale des éléments (classes et objets dans notre cas) le résout.</a:t>
            </a:r>
          </a:p>
          <a:p>
            <a:pPr lvl="2">
              <a:buFont typeface="Courier New" panose="02070309020205020404" pitchFamily="49" charset="0"/>
              <a:buChar char="o"/>
            </a:pPr>
            <a:r>
              <a:rPr lang="fr-FR" dirty="0">
                <a:latin typeface="Arial" panose="020B0604020202020204" pitchFamily="34" charset="0"/>
                <a:cs typeface="Arial" panose="020B0604020202020204" pitchFamily="34" charset="0"/>
              </a:rPr>
              <a:t>Les </a:t>
            </a:r>
            <a:r>
              <a:rPr lang="fr-FR" b="1" dirty="0">
                <a:latin typeface="Arial" panose="020B0604020202020204" pitchFamily="34" charset="0"/>
                <a:cs typeface="Arial" panose="020B0604020202020204" pitchFamily="34" charset="0"/>
              </a:rPr>
              <a:t>conséquences</a:t>
            </a:r>
            <a:r>
              <a:rPr lang="fr-FR" dirty="0">
                <a:latin typeface="Arial" panose="020B0604020202020204" pitchFamily="34" charset="0"/>
                <a:cs typeface="Arial" panose="020B0604020202020204" pitchFamily="34" charset="0"/>
              </a:rPr>
              <a:t> sont les résultats et les compromis de l'application du modèle. Bien que les conséquences soient souvent ignorées lorsque nous décrivons les décisions de conception, elles sont essentielles pour évaluer les alternatives de conception et pour comprendre les coûts et les avantages de l'application du modèle.=&gt; Les conséquences pour les logiciels concernent souvent des compromis d'espace et de temps. Ils peuvent également aborder des problèmes de langue et de mise en œuvre. Étant donné que la réutilisation est souvent un facteur dans la conception orientée objet, les conséquences d’un modèle comprennent son impact sur la flexibilité, l’extensibilité ou la portabilité d’un système. La liste explicite de ces conséquences vous aide à les comprendre et à les évaluer.</a:t>
            </a:r>
          </a:p>
        </p:txBody>
      </p:sp>
    </p:spTree>
    <p:extLst>
      <p:ext uri="{BB962C8B-B14F-4D97-AF65-F5344CB8AC3E}">
        <p14:creationId xmlns:p14="http://schemas.microsoft.com/office/powerpoint/2010/main" val="39234803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Apport des design patterns pour un développeur?</a:t>
            </a:r>
          </a:p>
          <a:p>
            <a:pPr marL="0" indent="0">
              <a:buNone/>
            </a:pPr>
            <a:endParaRPr lang="fr-FR" dirty="0"/>
          </a:p>
          <a:p>
            <a:pPr lvl="2">
              <a:buFont typeface="Courier New" panose="02070309020205020404" pitchFamily="49" charset="0"/>
              <a:buChar char="o"/>
            </a:pPr>
            <a:r>
              <a:rPr lang="fr-FR" dirty="0">
                <a:latin typeface="Arial" panose="020B0604020202020204" pitchFamily="34" charset="0"/>
                <a:cs typeface="Arial" panose="020B0604020202020204" pitchFamily="34" charset="0"/>
              </a:rPr>
              <a:t>permettent d'en dire plus avec moins. Lorsque vous utilisez un design pattern dans une description, les autres développeurs connaissent rapidement le design que vous avez en tête.</a:t>
            </a:r>
          </a:p>
          <a:p>
            <a:pPr lvl="2">
              <a:buFont typeface="Courier New" panose="02070309020205020404" pitchFamily="49" charset="0"/>
              <a:buChar char="o"/>
            </a:pPr>
            <a:endParaRPr lang="fr-FR" dirty="0">
              <a:latin typeface="Arial" panose="020B0604020202020204" pitchFamily="34" charset="0"/>
              <a:cs typeface="Arial" panose="020B0604020202020204" pitchFamily="34" charset="0"/>
            </a:endParaRPr>
          </a:p>
          <a:p>
            <a:pPr lvl="2">
              <a:buFont typeface="Courier New" panose="02070309020205020404" pitchFamily="49" charset="0"/>
              <a:buChar char="o"/>
            </a:pPr>
            <a:r>
              <a:rPr lang="fr-FR" dirty="0">
                <a:latin typeface="Arial" panose="020B0604020202020204" pitchFamily="34" charset="0"/>
                <a:cs typeface="Arial" panose="020B0604020202020204" pitchFamily="34" charset="0"/>
              </a:rPr>
              <a:t>permet de rester «dans le design / conception » plus longtemps car c’est plus facile de maintenir la discussion au niveau de la conception, sans avoir à vous plonger dans les détails de l'implémentation d'objets et de classes.</a:t>
            </a:r>
          </a:p>
          <a:p>
            <a:pPr lvl="2">
              <a:buFont typeface="Courier New" panose="02070309020205020404" pitchFamily="49" charset="0"/>
              <a:buChar char="o"/>
            </a:pPr>
            <a:endParaRPr lang="fr-FR" dirty="0">
              <a:latin typeface="Arial" panose="020B0604020202020204" pitchFamily="34" charset="0"/>
              <a:cs typeface="Arial" panose="020B0604020202020204" pitchFamily="34" charset="0"/>
            </a:endParaRPr>
          </a:p>
          <a:p>
            <a:pPr lvl="2">
              <a:buFont typeface="Courier New" panose="02070309020205020404" pitchFamily="49" charset="0"/>
              <a:buChar char="o"/>
            </a:pPr>
            <a:r>
              <a:rPr lang="fr-FR" dirty="0">
                <a:latin typeface="Arial" panose="020B0604020202020204" pitchFamily="34" charset="0"/>
                <a:cs typeface="Arial" panose="020B0604020202020204" pitchFamily="34" charset="0"/>
              </a:rPr>
              <a:t>Un langage partagé  peut dynamiser votre équipe de développement. Une équipe bien familiarisée avec les design patterns peut avoir un très bon niveau de communication et d’échanges et évitant les malentendus.</a:t>
            </a:r>
          </a:p>
          <a:p>
            <a:pPr lvl="2">
              <a:buFont typeface="Courier New" panose="02070309020205020404" pitchFamily="49" charset="0"/>
              <a:buChar char="o"/>
            </a:pPr>
            <a:endParaRPr lang="fr-FR" dirty="0">
              <a:latin typeface="Arial" panose="020B0604020202020204" pitchFamily="34" charset="0"/>
              <a:cs typeface="Arial" panose="020B0604020202020204" pitchFamily="34" charset="0"/>
            </a:endParaRPr>
          </a:p>
          <a:p>
            <a:pPr lvl="2">
              <a:buFont typeface="Courier New" panose="02070309020205020404" pitchFamily="49" charset="0"/>
              <a:buChar char="o"/>
            </a:pPr>
            <a:r>
              <a:rPr lang="fr-FR" dirty="0">
                <a:latin typeface="Arial" panose="020B0604020202020204" pitchFamily="34" charset="0"/>
                <a:cs typeface="Arial" panose="020B0604020202020204" pitchFamily="34" charset="0"/>
              </a:rPr>
              <a:t>Permettre aux développeurs juniors peuvent facilement être intégrés dans les équipes de développeurs expérimentés. </a:t>
            </a:r>
          </a:p>
        </p:txBody>
      </p:sp>
    </p:spTree>
    <p:extLst>
      <p:ext uri="{BB962C8B-B14F-4D97-AF65-F5344CB8AC3E}">
        <p14:creationId xmlns:p14="http://schemas.microsoft.com/office/powerpoint/2010/main" val="12118843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Concept derrière les design patterns?</a:t>
            </a:r>
            <a:endParaRPr lang="fr-FR" dirty="0"/>
          </a:p>
        </p:txBody>
      </p:sp>
      <p:pic>
        <p:nvPicPr>
          <p:cNvPr id="4" name="Picture 3">
            <a:extLst>
              <a:ext uri="{FF2B5EF4-FFF2-40B4-BE49-F238E27FC236}">
                <a16:creationId xmlns:a16="http://schemas.microsoft.com/office/drawing/2014/main" id="{BD4CC041-7A7D-43B5-BB1C-91B2159310CC}"/>
              </a:ext>
            </a:extLst>
          </p:cNvPr>
          <p:cNvPicPr>
            <a:picLocks noChangeAspect="1"/>
          </p:cNvPicPr>
          <p:nvPr/>
        </p:nvPicPr>
        <p:blipFill rotWithShape="1">
          <a:blip r:embed="rId2"/>
          <a:srcRect l="19717" t="27217" r="40076" b="28797"/>
          <a:stretch/>
        </p:blipFill>
        <p:spPr>
          <a:xfrm>
            <a:off x="2237825" y="1569944"/>
            <a:ext cx="7395073" cy="4550817"/>
          </a:xfrm>
          <a:prstGeom prst="rect">
            <a:avLst/>
          </a:prstGeom>
        </p:spPr>
      </p:pic>
    </p:spTree>
    <p:extLst>
      <p:ext uri="{BB962C8B-B14F-4D97-AF65-F5344CB8AC3E}">
        <p14:creationId xmlns:p14="http://schemas.microsoft.com/office/powerpoint/2010/main" val="2992540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p:txBody>
          <a:bodyPr/>
          <a:lstStyle/>
          <a:p>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514475"/>
            <a:ext cx="10058400" cy="4657725"/>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457200" indent="-457200">
              <a:buFont typeface="+mj-lt"/>
              <a:buAutoNum type="arabicPeriod"/>
            </a:pPr>
            <a:r>
              <a:rPr lang="fr-FR" dirty="0"/>
              <a:t>Commençons </a:t>
            </a:r>
            <a:r>
              <a:rPr lang="en-US" dirty="0"/>
              <a:t> par un </a:t>
            </a:r>
            <a:r>
              <a:rPr lang="en-US" dirty="0" err="1"/>
              <a:t>exemple</a:t>
            </a:r>
            <a:r>
              <a:rPr lang="en-US" dirty="0"/>
              <a:t> :</a:t>
            </a:r>
            <a:r>
              <a:rPr lang="en-US" b="1" dirty="0" err="1"/>
              <a:t>SimUDuck</a:t>
            </a:r>
            <a:r>
              <a:rPr lang="en-US" b="1" dirty="0"/>
              <a:t> app</a:t>
            </a:r>
          </a:p>
          <a:p>
            <a:pPr marL="0" indent="0">
              <a:buNone/>
            </a:pPr>
            <a:r>
              <a:rPr lang="en-US" dirty="0" err="1">
                <a:latin typeface="Arial" panose="020B0604020202020204" pitchFamily="34" charset="0"/>
                <a:cs typeface="Arial" panose="020B0604020202020204" pitchFamily="34" charset="0"/>
              </a:rPr>
              <a:t>SimulationUDuck</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est</a:t>
            </a:r>
            <a:r>
              <a:rPr lang="en-US" dirty="0">
                <a:latin typeface="Arial" panose="020B0604020202020204" pitchFamily="34" charset="0"/>
                <a:cs typeface="Arial" panose="020B0604020202020204" pitchFamily="34" charset="0"/>
              </a:rPr>
              <a:t> un </a:t>
            </a:r>
            <a:r>
              <a:rPr lang="en-US" dirty="0" err="1">
                <a:latin typeface="Arial" panose="020B0604020202020204" pitchFamily="34" charset="0"/>
                <a:cs typeface="Arial" panose="020B0604020202020204" pitchFamily="34" charset="0"/>
              </a:rPr>
              <a:t>jeu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imaginaire</a:t>
            </a:r>
            <a:r>
              <a:rPr lang="en-US" dirty="0">
                <a:latin typeface="Arial" panose="020B0604020202020204" pitchFamily="34" charset="0"/>
                <a:cs typeface="Arial" panose="020B0604020202020204" pitchFamily="34" charset="0"/>
              </a:rPr>
              <a:t> de simulation de sons de canards </a:t>
            </a:r>
            <a:r>
              <a:rPr lang="en-US" dirty="0" err="1">
                <a:latin typeface="Arial" panose="020B0604020202020204" pitchFamily="34" charset="0"/>
                <a:cs typeface="Arial" panose="020B0604020202020204" pitchFamily="34" charset="0"/>
              </a:rPr>
              <a:t>destiné</a:t>
            </a:r>
            <a:r>
              <a:rPr lang="en-US" dirty="0">
                <a:latin typeface="Arial" panose="020B0604020202020204" pitchFamily="34" charset="0"/>
                <a:cs typeface="Arial" panose="020B0604020202020204" pitchFamily="34" charset="0"/>
              </a:rPr>
              <a:t> aux enfants.</a:t>
            </a:r>
            <a:r>
              <a:rPr lang="fr-FR" dirty="0">
                <a:latin typeface="Arial" panose="020B0604020202020204" pitchFamily="34" charset="0"/>
                <a:cs typeface="Arial" panose="020B0604020202020204" pitchFamily="34" charset="0"/>
              </a:rPr>
              <a:t> Le jeu peut montrer une grande variété d'espèces de canards nageant et émettant des sons. Les concepteurs initiaux du système ont utilisé des techniques OO standard et ont créé une superclasse de canard dont tous les autres types de canards héritent.</a:t>
            </a:r>
            <a:endParaRPr lang="en-US" dirty="0">
              <a:latin typeface="Arial" panose="020B0604020202020204" pitchFamily="34" charset="0"/>
              <a:cs typeface="Arial" panose="020B0604020202020204" pitchFamily="34" charset="0"/>
            </a:endParaRPr>
          </a:p>
          <a:p>
            <a:pPr marL="0" indent="0">
              <a:buNone/>
            </a:pPr>
            <a:endParaRPr lang="en-US" dirty="0"/>
          </a:p>
        </p:txBody>
      </p:sp>
      <p:pic>
        <p:nvPicPr>
          <p:cNvPr id="4" name="Picture 3">
            <a:extLst>
              <a:ext uri="{FF2B5EF4-FFF2-40B4-BE49-F238E27FC236}">
                <a16:creationId xmlns:a16="http://schemas.microsoft.com/office/drawing/2014/main" id="{88B28A1C-1562-416A-AFB1-7636BBA341DD}"/>
              </a:ext>
            </a:extLst>
          </p:cNvPr>
          <p:cNvPicPr>
            <a:picLocks noChangeAspect="1"/>
          </p:cNvPicPr>
          <p:nvPr/>
        </p:nvPicPr>
        <p:blipFill>
          <a:blip r:embed="rId2"/>
          <a:stretch>
            <a:fillRect/>
          </a:stretch>
        </p:blipFill>
        <p:spPr>
          <a:xfrm>
            <a:off x="3520774" y="3286125"/>
            <a:ext cx="5743575" cy="2886075"/>
          </a:xfrm>
          <a:prstGeom prst="rect">
            <a:avLst/>
          </a:prstGeom>
        </p:spPr>
      </p:pic>
    </p:spTree>
    <p:extLst>
      <p:ext uri="{BB962C8B-B14F-4D97-AF65-F5344CB8AC3E}">
        <p14:creationId xmlns:p14="http://schemas.microsoft.com/office/powerpoint/2010/main" val="20896840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Catalogue des designs pattern?</a:t>
            </a:r>
            <a:endParaRPr lang="fr-FR" dirty="0"/>
          </a:p>
        </p:txBody>
      </p:sp>
      <p:pic>
        <p:nvPicPr>
          <p:cNvPr id="5" name="Picture 4">
            <a:extLst>
              <a:ext uri="{FF2B5EF4-FFF2-40B4-BE49-F238E27FC236}">
                <a16:creationId xmlns:a16="http://schemas.microsoft.com/office/drawing/2014/main" id="{9BCA2A43-143A-4C5C-A949-1BDF716CAA95}"/>
              </a:ext>
            </a:extLst>
          </p:cNvPr>
          <p:cNvPicPr>
            <a:picLocks noChangeAspect="1"/>
          </p:cNvPicPr>
          <p:nvPr/>
        </p:nvPicPr>
        <p:blipFill rotWithShape="1">
          <a:blip r:embed="rId2"/>
          <a:srcRect l="18789" t="45911" r="45180" b="30584"/>
          <a:stretch/>
        </p:blipFill>
        <p:spPr>
          <a:xfrm>
            <a:off x="520046" y="1904216"/>
            <a:ext cx="8578392" cy="2724347"/>
          </a:xfrm>
          <a:prstGeom prst="rect">
            <a:avLst/>
          </a:prstGeom>
        </p:spPr>
      </p:pic>
    </p:spTree>
    <p:extLst>
      <p:ext uri="{BB962C8B-B14F-4D97-AF65-F5344CB8AC3E}">
        <p14:creationId xmlns:p14="http://schemas.microsoft.com/office/powerpoint/2010/main" val="20929240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Quelque définitions des designs patterns les plus connus</a:t>
            </a:r>
          </a:p>
          <a:p>
            <a:pPr lvl="1">
              <a:buFont typeface="Courier New" panose="02070309020205020404" pitchFamily="49" charset="0"/>
              <a:buChar char="o"/>
            </a:pPr>
            <a:r>
              <a:rPr lang="fr-FR" dirty="0"/>
              <a:t> </a:t>
            </a:r>
            <a:r>
              <a:rPr lang="en-US" b="1" dirty="0"/>
              <a:t>Abstract Factory:</a:t>
            </a:r>
            <a:r>
              <a:rPr lang="fr-FR" dirty="0"/>
              <a:t>Fournit une interface pour créer des familles d'objets liés ou dépendants sans spécifier leurs classes concrètes.</a:t>
            </a:r>
          </a:p>
          <a:p>
            <a:pPr lvl="1">
              <a:buFont typeface="Courier New" panose="02070309020205020404" pitchFamily="49" charset="0"/>
              <a:buChar char="o"/>
            </a:pPr>
            <a:endParaRPr lang="fr-FR" dirty="0"/>
          </a:p>
          <a:p>
            <a:pPr lvl="1">
              <a:buFont typeface="Courier New" panose="02070309020205020404" pitchFamily="49" charset="0"/>
              <a:buChar char="o"/>
            </a:pPr>
            <a:r>
              <a:rPr lang="en-US" b="1" dirty="0"/>
              <a:t>Adapter :</a:t>
            </a:r>
            <a:r>
              <a:rPr lang="fr-FR" dirty="0"/>
              <a:t>Convertir l'interface d'une classe en une autre interface attendue par les clients. L'adaptateur permet aux classes de fonctionner ensemble, ce qui ne pourrait pas autrement en raison d'interfaces incompatibles.</a:t>
            </a:r>
          </a:p>
          <a:p>
            <a:pPr lvl="1">
              <a:buFont typeface="Courier New" panose="02070309020205020404" pitchFamily="49" charset="0"/>
              <a:buChar char="o"/>
            </a:pPr>
            <a:endParaRPr lang="fr-FR" dirty="0"/>
          </a:p>
          <a:p>
            <a:pPr lvl="1">
              <a:buFont typeface="Courier New" panose="02070309020205020404" pitchFamily="49" charset="0"/>
              <a:buChar char="o"/>
            </a:pPr>
            <a:r>
              <a:rPr lang="en-US" b="1" dirty="0"/>
              <a:t>Bridge:</a:t>
            </a:r>
            <a:r>
              <a:rPr lang="fr-FR" dirty="0"/>
              <a:t>Découpler une abstraction de son implémentation afin que les deux puissent varier indépendamment.</a:t>
            </a:r>
          </a:p>
          <a:p>
            <a:pPr lvl="1">
              <a:buFont typeface="Courier New" panose="02070309020205020404" pitchFamily="49" charset="0"/>
              <a:buChar char="o"/>
            </a:pPr>
            <a:endParaRPr lang="fr-FR" dirty="0"/>
          </a:p>
          <a:p>
            <a:pPr lvl="1">
              <a:buFont typeface="Courier New" panose="02070309020205020404" pitchFamily="49" charset="0"/>
              <a:buChar char="o"/>
            </a:pPr>
            <a:r>
              <a:rPr lang="en-US" b="1" dirty="0"/>
              <a:t>Builder: </a:t>
            </a:r>
            <a:r>
              <a:rPr lang="fr-FR" dirty="0"/>
              <a:t>Séparer la construction d'un objet complexe de sa représentation afin que le même processus de construction puisse créer différentes représentations.</a:t>
            </a:r>
          </a:p>
          <a:p>
            <a:pPr lvl="1">
              <a:buFont typeface="Courier New" panose="02070309020205020404" pitchFamily="49" charset="0"/>
              <a:buChar char="o"/>
            </a:pPr>
            <a:endParaRPr lang="fr-FR" dirty="0"/>
          </a:p>
          <a:p>
            <a:pPr lvl="1">
              <a:buFont typeface="Courier New" panose="02070309020205020404" pitchFamily="49" charset="0"/>
              <a:buChar char="o"/>
            </a:pPr>
            <a:r>
              <a:rPr lang="en-US" b="1" dirty="0"/>
              <a:t>Chain of Responsibility:</a:t>
            </a:r>
            <a:r>
              <a:rPr lang="fr-FR" dirty="0"/>
              <a:t>Éviter de coupler l'expéditeur d'une demande à son récepteur en donnant à plusieurs objets une chance de traiter la demande. Enchaînez les objets récepteurs et transmettez la requête le long de la chaîne jusqu'à ce qu'un objet la gère.</a:t>
            </a:r>
          </a:p>
          <a:p>
            <a:pPr lvl="1">
              <a:buFont typeface="Courier New" panose="02070309020205020404" pitchFamily="49" charset="0"/>
              <a:buChar char="o"/>
            </a:pPr>
            <a:endParaRPr lang="fr-FR" dirty="0"/>
          </a:p>
        </p:txBody>
      </p:sp>
    </p:spTree>
    <p:extLst>
      <p:ext uri="{BB962C8B-B14F-4D97-AF65-F5344CB8AC3E}">
        <p14:creationId xmlns:p14="http://schemas.microsoft.com/office/powerpoint/2010/main" val="9160175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Quelque définitions des designs patterns les plus connus</a:t>
            </a:r>
            <a:endParaRPr lang="fr-FR" dirty="0"/>
          </a:p>
          <a:p>
            <a:pPr lvl="1">
              <a:buFont typeface="Courier New" panose="02070309020205020404" pitchFamily="49" charset="0"/>
              <a:buChar char="o"/>
            </a:pPr>
            <a:r>
              <a:rPr lang="en-US" b="1" dirty="0"/>
              <a:t>Command: </a:t>
            </a:r>
            <a:r>
              <a:rPr lang="fr-FR" dirty="0"/>
              <a:t>Encapsuler une demande en tant qu'objet, vous permettant ainsi de paramétrer les clients avec différentes demandes, demandes de file d'attente ou de journal, et prendre en charge les opérations annulables.</a:t>
            </a:r>
          </a:p>
          <a:p>
            <a:pPr lvl="1">
              <a:buFont typeface="Courier New" panose="02070309020205020404" pitchFamily="49" charset="0"/>
              <a:buChar char="o"/>
            </a:pPr>
            <a:endParaRPr lang="fr-FR" dirty="0"/>
          </a:p>
          <a:p>
            <a:pPr lvl="1">
              <a:buFont typeface="Courier New" panose="02070309020205020404" pitchFamily="49" charset="0"/>
              <a:buChar char="o"/>
            </a:pPr>
            <a:r>
              <a:rPr lang="en-US" b="1" dirty="0"/>
              <a:t>Composite:</a:t>
            </a:r>
            <a:r>
              <a:rPr lang="fr-FR" dirty="0"/>
              <a:t>Composer des objets en arborescences pour représenter des hiérarchies partielles. Composite permet aux clients de traiter des objets individuels et des compositions d'objets de manière uniforme.</a:t>
            </a:r>
          </a:p>
          <a:p>
            <a:pPr lvl="1">
              <a:buFont typeface="Courier New" panose="02070309020205020404" pitchFamily="49" charset="0"/>
              <a:buChar char="o"/>
            </a:pPr>
            <a:endParaRPr lang="fr-FR" dirty="0"/>
          </a:p>
          <a:p>
            <a:pPr lvl="1">
              <a:buFont typeface="Courier New" panose="02070309020205020404" pitchFamily="49" charset="0"/>
              <a:buChar char="o"/>
            </a:pPr>
            <a:r>
              <a:rPr lang="en-US" b="1" dirty="0"/>
              <a:t>Decorator: </a:t>
            </a:r>
            <a:r>
              <a:rPr lang="fr-FR" dirty="0"/>
              <a:t>Attacher dynamiquement des responsabilités supplémentaires à un objet. Les décorateurs offrent une alternative flexible au sous-classement pour étendre la fonctionnalité.</a:t>
            </a:r>
          </a:p>
          <a:p>
            <a:pPr lvl="1">
              <a:buFont typeface="Courier New" panose="02070309020205020404" pitchFamily="49" charset="0"/>
              <a:buChar char="o"/>
            </a:pPr>
            <a:endParaRPr lang="fr-FR" dirty="0"/>
          </a:p>
          <a:p>
            <a:pPr lvl="1">
              <a:buFont typeface="Courier New" panose="02070309020205020404" pitchFamily="49" charset="0"/>
              <a:buChar char="o"/>
            </a:pPr>
            <a:r>
              <a:rPr lang="en-US" b="1" dirty="0"/>
              <a:t>Facade: </a:t>
            </a:r>
            <a:r>
              <a:rPr lang="fr-FR" dirty="0"/>
              <a:t>Fournir une interface unifiée à un ensemble d'interfaces dans un sous-système. Façade définit une interface de niveau supérieur qui facilite l'utilisation du sous-système.</a:t>
            </a:r>
          </a:p>
        </p:txBody>
      </p:sp>
    </p:spTree>
    <p:extLst>
      <p:ext uri="{BB962C8B-B14F-4D97-AF65-F5344CB8AC3E}">
        <p14:creationId xmlns:p14="http://schemas.microsoft.com/office/powerpoint/2010/main" val="12616719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Quelque définitions des designs patterns les plus connus</a:t>
            </a:r>
            <a:endParaRPr lang="fr-FR" dirty="0"/>
          </a:p>
          <a:p>
            <a:pPr lvl="1">
              <a:buFont typeface="Courier New" panose="02070309020205020404" pitchFamily="49" charset="0"/>
              <a:buChar char="o"/>
            </a:pPr>
            <a:r>
              <a:rPr lang="en-US" b="1" dirty="0"/>
              <a:t>Factory Method: </a:t>
            </a:r>
            <a:r>
              <a:rPr lang="fr-FR" dirty="0"/>
              <a:t>Définir une interface pour créer un objet, mais laisser les sous-classes décider de la classe à instancier. La méthode </a:t>
            </a:r>
            <a:r>
              <a:rPr lang="fr-FR" dirty="0" err="1"/>
              <a:t>Factory</a:t>
            </a:r>
            <a:r>
              <a:rPr lang="fr-FR" dirty="0"/>
              <a:t> permet à une classe de différer l'instanciation aux sous-classes.</a:t>
            </a:r>
          </a:p>
          <a:p>
            <a:pPr lvl="1">
              <a:buFont typeface="Courier New" panose="02070309020205020404" pitchFamily="49" charset="0"/>
              <a:buChar char="o"/>
            </a:pPr>
            <a:endParaRPr lang="fr-FR" dirty="0"/>
          </a:p>
          <a:p>
            <a:pPr lvl="1">
              <a:buFont typeface="Courier New" panose="02070309020205020404" pitchFamily="49" charset="0"/>
              <a:buChar char="o"/>
            </a:pPr>
            <a:r>
              <a:rPr lang="en-US" b="1" dirty="0"/>
              <a:t>Flyweight:</a:t>
            </a:r>
            <a:r>
              <a:rPr lang="fr-FR" dirty="0"/>
              <a:t>Utiliser le partage pour prendre en charge efficacement un grand nombre d'objets à granularité fine.</a:t>
            </a:r>
          </a:p>
          <a:p>
            <a:pPr lvl="1">
              <a:buFont typeface="Courier New" panose="02070309020205020404" pitchFamily="49" charset="0"/>
              <a:buChar char="o"/>
            </a:pPr>
            <a:endParaRPr lang="fr-FR" b="1" dirty="0"/>
          </a:p>
          <a:p>
            <a:pPr lvl="1">
              <a:buFont typeface="Courier New" panose="02070309020205020404" pitchFamily="49" charset="0"/>
              <a:buChar char="o"/>
            </a:pPr>
            <a:r>
              <a:rPr lang="en-US" b="1" dirty="0"/>
              <a:t>Interpreter:</a:t>
            </a:r>
            <a:r>
              <a:rPr lang="fr-FR" dirty="0"/>
              <a:t>Étant donné une langue, définissez une représentation pour sa grammaire avec un interprète qui utilise la représentation pour interpréter des phrases dans la langue</a:t>
            </a:r>
            <a:r>
              <a:rPr lang="fr-FR" b="1" dirty="0"/>
              <a:t>.</a:t>
            </a:r>
          </a:p>
          <a:p>
            <a:pPr lvl="1">
              <a:buFont typeface="Courier New" panose="02070309020205020404" pitchFamily="49" charset="0"/>
              <a:buChar char="o"/>
            </a:pPr>
            <a:endParaRPr lang="fr-FR" b="1" dirty="0"/>
          </a:p>
          <a:p>
            <a:pPr lvl="1">
              <a:buFont typeface="Courier New" panose="02070309020205020404" pitchFamily="49" charset="0"/>
              <a:buChar char="o"/>
            </a:pPr>
            <a:r>
              <a:rPr lang="en-US" b="1" dirty="0"/>
              <a:t>Iterator :</a:t>
            </a:r>
            <a:r>
              <a:rPr lang="fr-FR" dirty="0"/>
              <a:t>Fournit un moyen d'accéder aux éléments d'un objet agrégé de manière séquentielle sans exposer sa représentation sous-jacente.</a:t>
            </a:r>
          </a:p>
          <a:p>
            <a:pPr lvl="1">
              <a:buFont typeface="Courier New" panose="02070309020205020404" pitchFamily="49" charset="0"/>
              <a:buChar char="o"/>
            </a:pPr>
            <a:endParaRPr lang="fr-FR" b="1" dirty="0"/>
          </a:p>
          <a:p>
            <a:pPr lvl="1">
              <a:buFont typeface="Courier New" panose="02070309020205020404" pitchFamily="49" charset="0"/>
              <a:buChar char="o"/>
            </a:pPr>
            <a:r>
              <a:rPr lang="en-US" b="1" dirty="0"/>
              <a:t>Mediator :</a:t>
            </a:r>
            <a:r>
              <a:rPr lang="fr-FR" b="1" dirty="0"/>
              <a:t>Définissez un objet qui encapsule la manière dont un ensemble d'objets interagit. Mediator favorise le couplage lâche en empêchant les objets de se référer explicitement les uns aux autres, et il vous permet de faire varier leur interaction indépendamment.</a:t>
            </a:r>
          </a:p>
        </p:txBody>
      </p:sp>
    </p:spTree>
    <p:extLst>
      <p:ext uri="{BB962C8B-B14F-4D97-AF65-F5344CB8AC3E}">
        <p14:creationId xmlns:p14="http://schemas.microsoft.com/office/powerpoint/2010/main" val="32113382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Quelque définitions des designs patterns les plus connus</a:t>
            </a:r>
            <a:endParaRPr lang="fr-FR" b="1" dirty="0"/>
          </a:p>
          <a:p>
            <a:pPr lvl="1">
              <a:buFont typeface="Courier New" panose="02070309020205020404" pitchFamily="49" charset="0"/>
              <a:buChar char="o"/>
            </a:pPr>
            <a:r>
              <a:rPr lang="fr-FR" b="1" dirty="0"/>
              <a:t>Mémento :</a:t>
            </a:r>
            <a:r>
              <a:rPr lang="fr-FR" dirty="0"/>
              <a:t>Sans violer l'encapsulation, capturer et extérioriser l'état interne d'un objet afin que l'objet puisse être restauré à cet état ultérieurement.</a:t>
            </a:r>
          </a:p>
          <a:p>
            <a:pPr lvl="1">
              <a:buFont typeface="Courier New" panose="02070309020205020404" pitchFamily="49" charset="0"/>
              <a:buChar char="o"/>
            </a:pPr>
            <a:endParaRPr lang="fr-FR" b="1" dirty="0"/>
          </a:p>
          <a:p>
            <a:pPr lvl="1">
              <a:buFont typeface="Courier New" panose="02070309020205020404" pitchFamily="49" charset="0"/>
              <a:buChar char="o"/>
            </a:pPr>
            <a:r>
              <a:rPr lang="en-US" b="1" dirty="0"/>
              <a:t>Observer :</a:t>
            </a:r>
            <a:r>
              <a:rPr lang="fr-FR" dirty="0"/>
              <a:t>Définir une dépendance un-à-plusieurs entre les objets afin que lorsqu'un objet change d'état, tous ses dépendants soient notifiés et mis à jour automatiquement.</a:t>
            </a:r>
          </a:p>
          <a:p>
            <a:pPr lvl="1">
              <a:buFont typeface="Courier New" panose="02070309020205020404" pitchFamily="49" charset="0"/>
              <a:buChar char="o"/>
            </a:pPr>
            <a:endParaRPr lang="fr-FR" b="1" dirty="0"/>
          </a:p>
          <a:p>
            <a:pPr lvl="1">
              <a:buFont typeface="Courier New" panose="02070309020205020404" pitchFamily="49" charset="0"/>
              <a:buChar char="o"/>
            </a:pPr>
            <a:r>
              <a:rPr lang="fr-FR" b="1" dirty="0"/>
              <a:t>Prototype : </a:t>
            </a:r>
            <a:r>
              <a:rPr lang="fr-FR" dirty="0"/>
              <a:t>Spécifier les types d'objets à créer à l'aide d'une instance prototypique et créez de nouveaux objets en copiant ce prototype.</a:t>
            </a:r>
          </a:p>
          <a:p>
            <a:pPr lvl="1">
              <a:buFont typeface="Courier New" panose="02070309020205020404" pitchFamily="49" charset="0"/>
              <a:buChar char="o"/>
            </a:pPr>
            <a:endParaRPr lang="fr-FR" b="1" dirty="0"/>
          </a:p>
          <a:p>
            <a:pPr lvl="1">
              <a:buFont typeface="Courier New" panose="02070309020205020404" pitchFamily="49" charset="0"/>
              <a:buChar char="o"/>
            </a:pPr>
            <a:r>
              <a:rPr lang="fr-FR" b="1" dirty="0"/>
              <a:t>Proxy :</a:t>
            </a:r>
            <a:r>
              <a:rPr lang="fr-FR" dirty="0"/>
              <a:t>Fournir un substitut ou un espace réservé pour un autre objet pour contrôler l'accès à celui-ci.</a:t>
            </a:r>
          </a:p>
          <a:p>
            <a:pPr lvl="1">
              <a:buFont typeface="Courier New" panose="02070309020205020404" pitchFamily="49" charset="0"/>
              <a:buChar char="o"/>
            </a:pPr>
            <a:endParaRPr lang="fr-FR" b="1" dirty="0"/>
          </a:p>
          <a:p>
            <a:pPr lvl="1">
              <a:buFont typeface="Courier New" panose="02070309020205020404" pitchFamily="49" charset="0"/>
              <a:buChar char="o"/>
            </a:pPr>
            <a:r>
              <a:rPr lang="fr-FR" b="1" dirty="0"/>
              <a:t>Singleton :</a:t>
            </a:r>
            <a:r>
              <a:rPr lang="fr-FR" dirty="0"/>
              <a:t>Assurez-vous qu'une classe n'a qu'une seule instance et fournissez-lui un point d'accès global.</a:t>
            </a:r>
          </a:p>
          <a:p>
            <a:pPr marL="274320" lvl="1" indent="0">
              <a:buNone/>
            </a:pPr>
            <a:endParaRPr lang="fr-FR" dirty="0"/>
          </a:p>
        </p:txBody>
      </p:sp>
    </p:spTree>
    <p:extLst>
      <p:ext uri="{BB962C8B-B14F-4D97-AF65-F5344CB8AC3E}">
        <p14:creationId xmlns:p14="http://schemas.microsoft.com/office/powerpoint/2010/main" val="7148476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Quelque définitions des designs patterns les plus connus</a:t>
            </a:r>
            <a:endParaRPr lang="fr-FR" b="1" dirty="0"/>
          </a:p>
          <a:p>
            <a:pPr lvl="1">
              <a:buFont typeface="Courier New" panose="02070309020205020404" pitchFamily="49" charset="0"/>
              <a:buChar char="o"/>
            </a:pPr>
            <a:r>
              <a:rPr lang="en-US" b="1" dirty="0"/>
              <a:t>State  :</a:t>
            </a:r>
            <a:r>
              <a:rPr lang="fr-FR" dirty="0"/>
              <a:t>Autoriser un objet à modifier son comportement lorsque son état interne change. L'objet semblera changer de classe.</a:t>
            </a:r>
          </a:p>
          <a:p>
            <a:pPr marL="274320" lvl="1" indent="0">
              <a:buNone/>
            </a:pPr>
            <a:endParaRPr lang="fr-FR" b="1" dirty="0"/>
          </a:p>
          <a:p>
            <a:pPr lvl="1">
              <a:buFont typeface="Courier New" panose="02070309020205020404" pitchFamily="49" charset="0"/>
              <a:buChar char="o"/>
            </a:pPr>
            <a:r>
              <a:rPr lang="en-US" b="1" dirty="0"/>
              <a:t>Strategy :</a:t>
            </a:r>
            <a:r>
              <a:rPr lang="fr-FR" dirty="0"/>
              <a:t>Définissez une famille d'algorithmes, encapsulez chacun d'eux et rendez-les interchangeables. La stratégie permet à l'algorithme de varier indépendamment des clients qui l'utilisent.</a:t>
            </a:r>
          </a:p>
          <a:p>
            <a:pPr lvl="1">
              <a:buFont typeface="Courier New" panose="02070309020205020404" pitchFamily="49" charset="0"/>
              <a:buChar char="o"/>
            </a:pPr>
            <a:endParaRPr lang="fr-FR" b="1" dirty="0"/>
          </a:p>
          <a:p>
            <a:pPr lvl="1">
              <a:buFont typeface="Courier New" panose="02070309020205020404" pitchFamily="49" charset="0"/>
              <a:buChar char="o"/>
            </a:pPr>
            <a:r>
              <a:rPr lang="en-US" b="1" dirty="0"/>
              <a:t>Template Method: </a:t>
            </a:r>
            <a:r>
              <a:rPr lang="fr-FR" dirty="0"/>
              <a:t>Définir la squelette d'un algorithme dans une opération, en reportant certaines étapes aux sous-classes. La méthode de modèle permet aux sous-classes de redéfinir certaines étapes d'un algorithme sans changer la structure de l'algorithme.</a:t>
            </a:r>
          </a:p>
          <a:p>
            <a:pPr lvl="1">
              <a:buFont typeface="Courier New" panose="02070309020205020404" pitchFamily="49" charset="0"/>
              <a:buChar char="o"/>
            </a:pPr>
            <a:endParaRPr lang="fr-FR" b="1" dirty="0"/>
          </a:p>
          <a:p>
            <a:pPr lvl="1">
              <a:buFont typeface="Courier New" panose="02070309020205020404" pitchFamily="49" charset="0"/>
              <a:buChar char="o"/>
            </a:pPr>
            <a:r>
              <a:rPr lang="en-US" b="1" dirty="0"/>
              <a:t>Visitor :</a:t>
            </a:r>
            <a:r>
              <a:rPr lang="fr-FR" dirty="0"/>
              <a:t>Représente une opération à effectuer sur les éléments d'une structure d'objet. Visiteur vous permet de définir une nouvelle opération sans changer les classes des éléments sur lesquels il opère.</a:t>
            </a:r>
          </a:p>
        </p:txBody>
      </p:sp>
    </p:spTree>
    <p:extLst>
      <p:ext uri="{BB962C8B-B14F-4D97-AF65-F5344CB8AC3E}">
        <p14:creationId xmlns:p14="http://schemas.microsoft.com/office/powerpoint/2010/main" val="5712699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Sélectionner le bon Design pattern</a:t>
            </a:r>
            <a:endParaRPr lang="fr-FR" b="1" dirty="0"/>
          </a:p>
          <a:p>
            <a:pPr marL="274320" lvl="1" indent="0">
              <a:buNone/>
            </a:pPr>
            <a:r>
              <a:rPr lang="fr-FR" dirty="0"/>
              <a:t>Avec plus de 20 design patterns dans le catalogue parmi lesquels choisir, il peut être difficile de trouver celui qui résout un problème de conception particulier, surtout si le design pattern est nouveau que vous ne connaissez pas. Voici plusieurs approches différentes pour trouver le modèle de conception qui convient à votre problème:</a:t>
            </a:r>
          </a:p>
          <a:p>
            <a:pPr marL="274320" lvl="1" indent="0">
              <a:buNone/>
            </a:pPr>
            <a:endParaRPr lang="fr-FR" dirty="0"/>
          </a:p>
          <a:p>
            <a:pPr lvl="1"/>
            <a:r>
              <a:rPr lang="fr-FR" dirty="0"/>
              <a:t>Considérer comment chaque design pattern apporte une solution à votre problème.</a:t>
            </a:r>
          </a:p>
          <a:p>
            <a:pPr lvl="1"/>
            <a:endParaRPr lang="fr-FR" dirty="0"/>
          </a:p>
          <a:p>
            <a:pPr lvl="1"/>
            <a:r>
              <a:rPr lang="fr-FR" dirty="0"/>
              <a:t>Étudiez les relations entre design patterns (voir la figure sur la slide suivante)</a:t>
            </a:r>
          </a:p>
          <a:p>
            <a:pPr lvl="1"/>
            <a:endParaRPr lang="fr-FR" dirty="0"/>
          </a:p>
          <a:p>
            <a:pPr lvl="1"/>
            <a:r>
              <a:rPr lang="fr-FR" dirty="0"/>
              <a:t>Examinez  les causes de refonte : ce qui pourrait forcer une modification à une conception</a:t>
            </a:r>
          </a:p>
          <a:p>
            <a:pPr marL="274320" lvl="1" indent="0">
              <a:buNone/>
            </a:pPr>
            <a:endParaRPr lang="fr-FR" dirty="0"/>
          </a:p>
          <a:p>
            <a:pPr lvl="1"/>
            <a:r>
              <a:rPr lang="fr-FR" dirty="0"/>
              <a:t>Considérez ce qui devrait être variable dans votre conception :ce que vous voulez pouvoir changer sans refonte. L'accent est mise ici sur l'encapsulation du concept qui varie, un thème de nombreux design patterns..</a:t>
            </a:r>
          </a:p>
        </p:txBody>
      </p:sp>
    </p:spTree>
    <p:extLst>
      <p:ext uri="{BB962C8B-B14F-4D97-AF65-F5344CB8AC3E}">
        <p14:creationId xmlns:p14="http://schemas.microsoft.com/office/powerpoint/2010/main" val="11255031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60736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Sélectionner le bon Design pattern</a:t>
            </a:r>
            <a:endParaRPr lang="fr-FR" b="1" dirty="0"/>
          </a:p>
          <a:p>
            <a:pPr marL="274320" lvl="1" indent="0">
              <a:buNone/>
            </a:pPr>
            <a:endParaRPr lang="fr-FR" dirty="0"/>
          </a:p>
        </p:txBody>
      </p:sp>
      <p:pic>
        <p:nvPicPr>
          <p:cNvPr id="5" name="Picture 4" descr="Diagram&#10;&#10;Description automatically generated">
            <a:extLst>
              <a:ext uri="{FF2B5EF4-FFF2-40B4-BE49-F238E27FC236}">
                <a16:creationId xmlns:a16="http://schemas.microsoft.com/office/drawing/2014/main" id="{A9E09C6A-E079-4362-9997-2F837FB6B3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4541" y="1634327"/>
            <a:ext cx="6091881" cy="4930983"/>
          </a:xfrm>
          <a:prstGeom prst="rect">
            <a:avLst/>
          </a:prstGeom>
        </p:spPr>
      </p:pic>
    </p:spTree>
    <p:extLst>
      <p:ext uri="{BB962C8B-B14F-4D97-AF65-F5344CB8AC3E}">
        <p14:creationId xmlns:p14="http://schemas.microsoft.com/office/powerpoint/2010/main" val="42456351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3916427"/>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Utiliser un design pattern</a:t>
            </a:r>
            <a:endParaRPr lang="fr-FR" b="1" dirty="0"/>
          </a:p>
          <a:p>
            <a:pPr lvl="1"/>
            <a:r>
              <a:rPr lang="fr-FR" dirty="0"/>
              <a:t>Les design patterns sont de plus haut niveau que les bibliothèques (librairies). Ils nous indiquent comment structurer les classes et les objets pour résoudre certains problèmes et c'est notre travail d'adapter ces conceptions à notre application particulière.</a:t>
            </a:r>
          </a:p>
          <a:p>
            <a:pPr marL="274320" lvl="1" indent="0">
              <a:buNone/>
            </a:pPr>
            <a:endParaRPr lang="fr-FR" dirty="0"/>
          </a:p>
          <a:p>
            <a:pPr lvl="1"/>
            <a:r>
              <a:rPr lang="fr-FR" dirty="0"/>
              <a:t>Les design patterns ne sont pas ni un Framework ni une librairie. Ils fournissent une sorte d’approche à refléter dans  un code spécifique via une implémentation concrète du design pattern. Quant aux Framework ‘APIs) sont structurés avec design patterns et permettent une réutilisation du code à consommer par l’application qui fait appel au Framework</a:t>
            </a:r>
          </a:p>
          <a:p>
            <a:pPr marL="274320" lvl="1" indent="0">
              <a:buNone/>
            </a:pPr>
            <a:endParaRPr lang="fr-FR" dirty="0"/>
          </a:p>
        </p:txBody>
      </p:sp>
    </p:spTree>
    <p:extLst>
      <p:ext uri="{BB962C8B-B14F-4D97-AF65-F5344CB8AC3E}">
        <p14:creationId xmlns:p14="http://schemas.microsoft.com/office/powerpoint/2010/main" val="17165566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Exercice</a:t>
            </a:r>
          </a:p>
          <a:p>
            <a:pPr marL="0" indent="0">
              <a:buNone/>
            </a:pPr>
            <a:r>
              <a:rPr lang="fr-FR" dirty="0"/>
              <a:t>Vous trouverez ci-dessous un tas de classes et d’interfaces pour un jeu d’action et d’aventure. Vous trouverez des classes pour les personnages du jeu ainsi que des classes pour les comportements d'armes que les personnages peuvent utiliser dans le jeu. Chaque personnage peut utiliser une arme à la fois, mais peut changer d'arme à tout moment pendant la partie. Votre travail est de tout régler ...</a:t>
            </a:r>
          </a:p>
          <a:p>
            <a:pPr marL="0" indent="0">
              <a:buNone/>
            </a:pPr>
            <a:r>
              <a:rPr lang="fr-FR" dirty="0"/>
              <a:t>Question:</a:t>
            </a:r>
          </a:p>
          <a:p>
            <a:pPr marL="0" indent="0">
              <a:buNone/>
            </a:pPr>
            <a:r>
              <a:rPr lang="fr-FR" sz="1400" dirty="0"/>
              <a:t>    </a:t>
            </a:r>
            <a:r>
              <a:rPr lang="fr-FR" sz="1600" dirty="0"/>
              <a:t>① Organisez les classes.</a:t>
            </a:r>
          </a:p>
          <a:p>
            <a:pPr marL="0" indent="0">
              <a:buNone/>
            </a:pPr>
            <a:r>
              <a:rPr lang="fr-FR" sz="1600" dirty="0"/>
              <a:t>    ② Identifiez une classe abstraite, une interface et huit classes.</a:t>
            </a:r>
          </a:p>
          <a:p>
            <a:pPr marL="0" indent="0">
              <a:buNone/>
            </a:pPr>
            <a:r>
              <a:rPr lang="fr-FR" sz="1600" dirty="0"/>
              <a:t>    ③ Dessinez des flèches entre les classes.</a:t>
            </a:r>
          </a:p>
          <a:p>
            <a:pPr marL="0" indent="0">
              <a:buNone/>
            </a:pPr>
            <a:r>
              <a:rPr lang="fr-FR" sz="1600" dirty="0"/>
              <a:t>         Dessinez ce type de flèche pour l'héritage («étend»).</a:t>
            </a:r>
          </a:p>
          <a:p>
            <a:pPr marL="0" indent="0">
              <a:buNone/>
            </a:pPr>
            <a:r>
              <a:rPr lang="fr-FR" sz="1600" dirty="0"/>
              <a:t>        Dessinez ce type de flèche pour l'interface («</a:t>
            </a:r>
            <a:r>
              <a:rPr lang="fr-FR" sz="1600" dirty="0" err="1"/>
              <a:t>implements</a:t>
            </a:r>
            <a:r>
              <a:rPr lang="fr-FR" sz="1600" dirty="0"/>
              <a:t>»).</a:t>
            </a:r>
          </a:p>
          <a:p>
            <a:pPr marL="0" indent="0">
              <a:buNone/>
            </a:pPr>
            <a:r>
              <a:rPr lang="fr-FR" sz="1600" dirty="0"/>
              <a:t>        Dessinez ce genre de flèche pour «HAS-A».</a:t>
            </a:r>
          </a:p>
          <a:p>
            <a:pPr marL="0" indent="0">
              <a:buNone/>
            </a:pPr>
            <a:r>
              <a:rPr lang="fr-FR" sz="1600" dirty="0"/>
              <a:t>    ④ Mettez la méthode </a:t>
            </a:r>
            <a:r>
              <a:rPr lang="fr-FR" sz="1600" dirty="0" err="1"/>
              <a:t>setWeapon</a:t>
            </a:r>
            <a:r>
              <a:rPr lang="fr-FR" sz="1600" dirty="0"/>
              <a:t> () dans la bonne classe.</a:t>
            </a:r>
          </a:p>
          <a:p>
            <a:pPr marL="274320" lvl="1" indent="0">
              <a:buNone/>
            </a:pPr>
            <a:endParaRPr lang="fr-FR" dirty="0"/>
          </a:p>
        </p:txBody>
      </p:sp>
      <p:pic>
        <p:nvPicPr>
          <p:cNvPr id="4" name="Picture 3">
            <a:extLst>
              <a:ext uri="{FF2B5EF4-FFF2-40B4-BE49-F238E27FC236}">
                <a16:creationId xmlns:a16="http://schemas.microsoft.com/office/drawing/2014/main" id="{9A8FC22D-59C3-492D-B45D-329A309D7628}"/>
              </a:ext>
            </a:extLst>
          </p:cNvPr>
          <p:cNvPicPr>
            <a:picLocks noChangeAspect="1"/>
          </p:cNvPicPr>
          <p:nvPr/>
        </p:nvPicPr>
        <p:blipFill>
          <a:blip r:embed="rId2"/>
          <a:stretch>
            <a:fillRect/>
          </a:stretch>
        </p:blipFill>
        <p:spPr>
          <a:xfrm>
            <a:off x="5339990" y="4233961"/>
            <a:ext cx="790575" cy="200025"/>
          </a:xfrm>
          <a:prstGeom prst="rect">
            <a:avLst/>
          </a:prstGeom>
        </p:spPr>
      </p:pic>
      <p:pic>
        <p:nvPicPr>
          <p:cNvPr id="6" name="Picture 5">
            <a:extLst>
              <a:ext uri="{FF2B5EF4-FFF2-40B4-BE49-F238E27FC236}">
                <a16:creationId xmlns:a16="http://schemas.microsoft.com/office/drawing/2014/main" id="{E0E9BF30-B33D-46CE-BE5B-2CF65E133F71}"/>
              </a:ext>
            </a:extLst>
          </p:cNvPr>
          <p:cNvPicPr>
            <a:picLocks noChangeAspect="1"/>
          </p:cNvPicPr>
          <p:nvPr/>
        </p:nvPicPr>
        <p:blipFill>
          <a:blip r:embed="rId3"/>
          <a:stretch>
            <a:fillRect/>
          </a:stretch>
        </p:blipFill>
        <p:spPr>
          <a:xfrm>
            <a:off x="6567585" y="4667888"/>
            <a:ext cx="866775" cy="142875"/>
          </a:xfrm>
          <a:prstGeom prst="rect">
            <a:avLst/>
          </a:prstGeom>
        </p:spPr>
      </p:pic>
      <p:pic>
        <p:nvPicPr>
          <p:cNvPr id="7" name="Picture 6">
            <a:extLst>
              <a:ext uri="{FF2B5EF4-FFF2-40B4-BE49-F238E27FC236}">
                <a16:creationId xmlns:a16="http://schemas.microsoft.com/office/drawing/2014/main" id="{BCE5D77E-FAFD-4770-B253-BDFA3A8C5274}"/>
              </a:ext>
            </a:extLst>
          </p:cNvPr>
          <p:cNvPicPr>
            <a:picLocks noChangeAspect="1"/>
          </p:cNvPicPr>
          <p:nvPr/>
        </p:nvPicPr>
        <p:blipFill>
          <a:blip r:embed="rId4"/>
          <a:stretch>
            <a:fillRect/>
          </a:stretch>
        </p:blipFill>
        <p:spPr>
          <a:xfrm>
            <a:off x="7134322" y="5068281"/>
            <a:ext cx="600075" cy="190500"/>
          </a:xfrm>
          <a:prstGeom prst="rect">
            <a:avLst/>
          </a:prstGeom>
        </p:spPr>
      </p:pic>
    </p:spTree>
    <p:extLst>
      <p:ext uri="{BB962C8B-B14F-4D97-AF65-F5344CB8AC3E}">
        <p14:creationId xmlns:p14="http://schemas.microsoft.com/office/powerpoint/2010/main" val="2233401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p:txBody>
          <a:bodyPr/>
          <a:lstStyle/>
          <a:p>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514476"/>
            <a:ext cx="10058400" cy="374110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457200" indent="-457200">
              <a:buFont typeface="+mj-lt"/>
              <a:buAutoNum type="arabicPeriod"/>
            </a:pPr>
            <a:r>
              <a:rPr lang="en-US" dirty="0"/>
              <a:t>Une nouvelle version </a:t>
            </a:r>
            <a:r>
              <a:rPr lang="en-US" b="1" dirty="0" err="1"/>
              <a:t>SimUDuck</a:t>
            </a:r>
            <a:r>
              <a:rPr lang="en-US" b="1" dirty="0"/>
              <a:t> app  à </a:t>
            </a:r>
            <a:r>
              <a:rPr lang="en-US" b="1" dirty="0" err="1"/>
              <a:t>réaliser</a:t>
            </a:r>
            <a:endParaRPr lang="en-US" b="1" dirty="0"/>
          </a:p>
          <a:p>
            <a:pPr marL="0" indent="0">
              <a:buNone/>
            </a:pPr>
            <a:r>
              <a:rPr lang="fr-FR" dirty="0">
                <a:latin typeface="Arial" panose="020B0604020202020204" pitchFamily="34" charset="0"/>
                <a:cs typeface="Arial" panose="020B0604020202020204" pitchFamily="34" charset="0"/>
              </a:rPr>
              <a:t>La Société éditrice du jeu </a:t>
            </a:r>
            <a:r>
              <a:rPr lang="fr-FR" dirty="0" err="1">
                <a:latin typeface="Arial" panose="020B0604020202020204" pitchFamily="34" charset="0"/>
                <a:cs typeface="Arial" panose="020B0604020202020204" pitchFamily="34" charset="0"/>
              </a:rPr>
              <a:t>SimulationUDuck</a:t>
            </a:r>
            <a:r>
              <a:rPr lang="fr-FR" dirty="0">
                <a:latin typeface="Arial" panose="020B0604020202020204" pitchFamily="34" charset="0"/>
                <a:cs typeface="Arial" panose="020B0604020202020204" pitchFamily="34" charset="0"/>
              </a:rPr>
              <a:t> </a:t>
            </a:r>
            <a:r>
              <a:rPr lang="fr-FR" dirty="0" err="1">
                <a:latin typeface="Arial" panose="020B0604020202020204" pitchFamily="34" charset="0"/>
                <a:cs typeface="Arial" panose="020B0604020202020204" pitchFamily="34" charset="0"/>
              </a:rPr>
              <a:t>decide</a:t>
            </a:r>
            <a:r>
              <a:rPr lang="fr-FR" dirty="0">
                <a:latin typeface="Arial" panose="020B0604020202020204" pitchFamily="34" charset="0"/>
                <a:cs typeface="Arial" panose="020B0604020202020204" pitchFamily="34" charset="0"/>
              </a:rPr>
              <a:t> d’ajouter une nouvelle fonctionnalité au jeu en créant une simulation de canard volant</a:t>
            </a:r>
          </a:p>
          <a:p>
            <a:pPr marL="0" indent="0">
              <a:buNone/>
            </a:pPr>
            <a:r>
              <a:rPr lang="fr-FR" dirty="0"/>
              <a:t>Le besoin exprimé aux développeurs du jeu et au cours  des échanges et discussions entre les membres d’équipe ,il a été évoqué ce qui suit :</a:t>
            </a:r>
          </a:p>
          <a:p>
            <a:pPr>
              <a:buFont typeface="Courier New" panose="02070309020205020404" pitchFamily="49" charset="0"/>
              <a:buChar char="o"/>
            </a:pPr>
            <a:r>
              <a:rPr lang="fr-FR" dirty="0"/>
              <a:t>La modification du code existant sera facile puisque on est dans OO</a:t>
            </a:r>
          </a:p>
          <a:p>
            <a:pPr>
              <a:buFont typeface="Courier New" panose="02070309020205020404" pitchFamily="49" charset="0"/>
              <a:buChar char="o"/>
            </a:pPr>
            <a:r>
              <a:rPr lang="fr-FR" dirty="0"/>
              <a:t>Le seul changement à opérer est d’ajouter une nouvelle méthode </a:t>
            </a:r>
            <a:r>
              <a:rPr lang="fr-FR" dirty="0" err="1"/>
              <a:t>fly</a:t>
            </a:r>
            <a:r>
              <a:rPr lang="fr-FR" dirty="0"/>
              <a:t>() dans la classe Duck  et passer par héritage pour propager dans les autres classes filles de la classes Duck</a:t>
            </a:r>
          </a:p>
        </p:txBody>
      </p:sp>
    </p:spTree>
    <p:extLst>
      <p:ext uri="{BB962C8B-B14F-4D97-AF65-F5344CB8AC3E}">
        <p14:creationId xmlns:p14="http://schemas.microsoft.com/office/powerpoint/2010/main" val="13333784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Exercice</a:t>
            </a:r>
          </a:p>
          <a:p>
            <a:pPr marL="274320" lvl="1" indent="0">
              <a:buNone/>
            </a:pPr>
            <a:endParaRPr lang="fr-FR" dirty="0"/>
          </a:p>
        </p:txBody>
      </p:sp>
      <p:pic>
        <p:nvPicPr>
          <p:cNvPr id="6" name="Picture 5" descr="Diagram&#10;&#10;Description automatically generated">
            <a:extLst>
              <a:ext uri="{FF2B5EF4-FFF2-40B4-BE49-F238E27FC236}">
                <a16:creationId xmlns:a16="http://schemas.microsoft.com/office/drawing/2014/main" id="{28D080BE-22B6-4196-9C31-DD4C6DD2B1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8524" y="1940598"/>
            <a:ext cx="7947454" cy="4529194"/>
          </a:xfrm>
          <a:prstGeom prst="rect">
            <a:avLst/>
          </a:prstGeom>
        </p:spPr>
      </p:pic>
    </p:spTree>
    <p:extLst>
      <p:ext uri="{BB962C8B-B14F-4D97-AF65-F5344CB8AC3E}">
        <p14:creationId xmlns:p14="http://schemas.microsoft.com/office/powerpoint/2010/main" val="42896088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Correction de l’exercice</a:t>
            </a:r>
          </a:p>
          <a:p>
            <a:pPr marL="274320" lvl="1" indent="0">
              <a:buNone/>
            </a:pPr>
            <a:endParaRPr lang="fr-FR" dirty="0"/>
          </a:p>
        </p:txBody>
      </p:sp>
      <p:pic>
        <p:nvPicPr>
          <p:cNvPr id="7" name="Picture 6">
            <a:extLst>
              <a:ext uri="{FF2B5EF4-FFF2-40B4-BE49-F238E27FC236}">
                <a16:creationId xmlns:a16="http://schemas.microsoft.com/office/drawing/2014/main" id="{3A80D826-4F48-4AB9-8A55-2C4D658AED84}"/>
              </a:ext>
            </a:extLst>
          </p:cNvPr>
          <p:cNvPicPr>
            <a:picLocks noChangeAspect="1"/>
          </p:cNvPicPr>
          <p:nvPr/>
        </p:nvPicPr>
        <p:blipFill>
          <a:blip r:embed="rId2"/>
          <a:stretch>
            <a:fillRect/>
          </a:stretch>
        </p:blipFill>
        <p:spPr>
          <a:xfrm>
            <a:off x="1128712" y="1455938"/>
            <a:ext cx="9934575" cy="4598873"/>
          </a:xfrm>
          <a:prstGeom prst="rect">
            <a:avLst/>
          </a:prstGeom>
        </p:spPr>
      </p:pic>
    </p:spTree>
    <p:extLst>
      <p:ext uri="{BB962C8B-B14F-4D97-AF65-F5344CB8AC3E}">
        <p14:creationId xmlns:p14="http://schemas.microsoft.com/office/powerpoint/2010/main" val="37084917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058400" cy="3923932"/>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le pattern : observer pattern </a:t>
            </a:r>
          </a:p>
          <a:p>
            <a:pPr marL="0" indent="0">
              <a:buNone/>
            </a:pPr>
            <a:r>
              <a:rPr lang="fr-FR" sz="1800" dirty="0"/>
              <a:t>Prenons un exemple de la vie réelle de l’abonnement dans une magazine ou un journal:</a:t>
            </a:r>
          </a:p>
          <a:p>
            <a:pPr marL="342900" indent="-342900">
              <a:buFont typeface="+mj-lt"/>
              <a:buAutoNum type="arabicPeriod"/>
            </a:pPr>
            <a:r>
              <a:rPr lang="fr-FR" sz="1800" dirty="0"/>
              <a:t>Un éditeur d’un journal se lance dans la publication d’un journal  (exemple :l’économiste , le monde,…)</a:t>
            </a:r>
          </a:p>
          <a:p>
            <a:pPr marL="342900" indent="-342900">
              <a:buFont typeface="+mj-lt"/>
              <a:buAutoNum type="arabicPeriod"/>
            </a:pPr>
            <a:r>
              <a:rPr lang="fr-FR" sz="1800" dirty="0"/>
              <a:t>Le lecteur intéressé fait un abonnement à la </a:t>
            </a:r>
            <a:r>
              <a:rPr lang="fr-FR" sz="1800" dirty="0" err="1"/>
              <a:t>newspaper</a:t>
            </a:r>
            <a:r>
              <a:rPr lang="fr-FR" sz="1800" dirty="0"/>
              <a:t> pour recevoir toutes les actualités.</a:t>
            </a:r>
          </a:p>
          <a:p>
            <a:pPr marL="342900" indent="-342900">
              <a:buFont typeface="+mj-lt"/>
              <a:buAutoNum type="arabicPeriod"/>
            </a:pPr>
            <a:r>
              <a:rPr lang="fr-FR" sz="1800" dirty="0"/>
              <a:t>Chaque fois qu'une nouvelle édition est publiée, le lecteur est livrée tant qu’il reste abonné du journal en question.</a:t>
            </a:r>
          </a:p>
          <a:p>
            <a:pPr marL="342900" indent="-342900">
              <a:buFont typeface="+mj-lt"/>
              <a:buAutoNum type="arabicPeriod"/>
            </a:pPr>
            <a:r>
              <a:rPr lang="fr-FR" sz="1800" dirty="0"/>
              <a:t>L’abonné peut désabonner lorsque il ne veut plus du journal. En conséquence, l’éditeur cessera de livrer de nouveaux journaux.</a:t>
            </a:r>
          </a:p>
          <a:p>
            <a:pPr marL="342900" indent="-342900">
              <a:buFont typeface="+mj-lt"/>
              <a:buAutoNum type="arabicPeriod"/>
            </a:pPr>
            <a:r>
              <a:rPr lang="fr-FR" sz="1800" dirty="0"/>
              <a:t>Tant que l'éditeur reste en activité, les gens, les hôtels, les compagnies aériennes et d'autres entreprises s'abonnent et se désabonnent constamment au journal.</a:t>
            </a:r>
          </a:p>
          <a:p>
            <a:pPr marL="0" indent="0">
              <a:buNone/>
            </a:pPr>
            <a:endParaRPr lang="fr-FR" sz="1800" dirty="0"/>
          </a:p>
          <a:p>
            <a:pPr marL="274320" lvl="1" indent="0">
              <a:buNone/>
            </a:pPr>
            <a:r>
              <a:rPr lang="fr-FR" dirty="0">
                <a:solidFill>
                  <a:srgbClr val="FF0000"/>
                </a:solidFill>
              </a:rPr>
              <a:t>Si vous comprenez les abonnements aux journaux, vous comprenez à peu près le modèle d'observateur (Observer Pattern), nous appelons seulement l'éditeur (</a:t>
            </a:r>
            <a:r>
              <a:rPr lang="en-US" b="1" dirty="0">
                <a:solidFill>
                  <a:srgbClr val="FF0000"/>
                </a:solidFill>
              </a:rPr>
              <a:t>SUBJECT)</a:t>
            </a:r>
            <a:r>
              <a:rPr lang="fr-FR" dirty="0">
                <a:solidFill>
                  <a:srgbClr val="FF0000"/>
                </a:solidFill>
              </a:rPr>
              <a:t> et les abonnés (OBSERVERS).</a:t>
            </a:r>
          </a:p>
          <a:p>
            <a:pPr marL="274320" lvl="1" indent="0">
              <a:buNone/>
            </a:pPr>
            <a:endParaRPr lang="fr-FR" dirty="0"/>
          </a:p>
        </p:txBody>
      </p:sp>
    </p:spTree>
    <p:extLst>
      <p:ext uri="{BB962C8B-B14F-4D97-AF65-F5344CB8AC3E}">
        <p14:creationId xmlns:p14="http://schemas.microsoft.com/office/powerpoint/2010/main" val="35497830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a:t>
            </a:r>
          </a:p>
          <a:p>
            <a:pPr>
              <a:buFont typeface="Courier New" panose="02070309020205020404" pitchFamily="49" charset="0"/>
              <a:buChar char="o"/>
            </a:pPr>
            <a:r>
              <a:rPr lang="fr-FR" sz="1800" dirty="0"/>
              <a:t>Définit une dépendance (1 à plusieurs) entre un objet(</a:t>
            </a:r>
            <a:r>
              <a:rPr lang="fr-FR" sz="1800" b="1" dirty="0" err="1">
                <a:solidFill>
                  <a:srgbClr val="FF0000"/>
                </a:solidFill>
              </a:rPr>
              <a:t>Subject</a:t>
            </a:r>
            <a:r>
              <a:rPr lang="fr-FR" sz="1800" dirty="0"/>
              <a:t>)  qui doit emmètre une notification lorsque son </a:t>
            </a:r>
            <a:r>
              <a:rPr lang="fr-FR" sz="1800" dirty="0" err="1"/>
              <a:t>etat</a:t>
            </a:r>
            <a:r>
              <a:rPr lang="fr-FR" sz="1800" dirty="0"/>
              <a:t> (state) change à tous les objets (</a:t>
            </a:r>
            <a:r>
              <a:rPr lang="fr-FR" sz="1800" b="1" dirty="0" err="1">
                <a:solidFill>
                  <a:srgbClr val="FF0000"/>
                </a:solidFill>
              </a:rPr>
              <a:t>Observers</a:t>
            </a:r>
            <a:r>
              <a:rPr lang="fr-FR" sz="1800" dirty="0"/>
              <a:t>)qui ont des dépendances avec lui pour changer leurs états automatiquement.</a:t>
            </a:r>
          </a:p>
          <a:p>
            <a:pPr>
              <a:buFont typeface="Courier New" panose="02070309020205020404" pitchFamily="49" charset="0"/>
              <a:buChar char="o"/>
            </a:pPr>
            <a:r>
              <a:rPr lang="fr-FR" sz="1800" dirty="0"/>
              <a:t>Il permet à vos objets de savoir quand quelque chose qui leur tient à cœur se produit. Les objets peuvent même décider au moment de l'exécution s'ils veulent être tenus informés. Le modèle Observer est des patterns les plus utilisés dans le JDK et il est incroyablement utile</a:t>
            </a:r>
            <a:endParaRPr lang="fr-FR" dirty="0"/>
          </a:p>
        </p:txBody>
      </p:sp>
      <p:sp>
        <p:nvSpPr>
          <p:cNvPr id="5" name="Rectangle 4">
            <a:extLst>
              <a:ext uri="{FF2B5EF4-FFF2-40B4-BE49-F238E27FC236}">
                <a16:creationId xmlns:a16="http://schemas.microsoft.com/office/drawing/2014/main" id="{4AE02122-F92E-44B8-9DDB-0F3429F4DA49}"/>
              </a:ext>
            </a:extLst>
          </p:cNvPr>
          <p:cNvSpPr/>
          <p:nvPr/>
        </p:nvSpPr>
        <p:spPr>
          <a:xfrm>
            <a:off x="3054471" y="5715322"/>
            <a:ext cx="5260158" cy="369332"/>
          </a:xfrm>
          <a:prstGeom prst="rect">
            <a:avLst/>
          </a:prstGeom>
        </p:spPr>
        <p:txBody>
          <a:bodyPr wrap="none">
            <a:spAutoFit/>
          </a:bodyPr>
          <a:lstStyle/>
          <a:p>
            <a:r>
              <a:rPr lang="fr-FR" b="1" dirty="0">
                <a:solidFill>
                  <a:srgbClr val="FF0000"/>
                </a:solidFill>
              </a:rPr>
              <a:t>Publishers + </a:t>
            </a:r>
            <a:r>
              <a:rPr lang="fr-FR" b="1" dirty="0" err="1">
                <a:solidFill>
                  <a:srgbClr val="FF0000"/>
                </a:solidFill>
              </a:rPr>
              <a:t>Subscribers</a:t>
            </a:r>
            <a:r>
              <a:rPr lang="fr-FR" b="1" dirty="0">
                <a:solidFill>
                  <a:srgbClr val="FF0000"/>
                </a:solidFill>
              </a:rPr>
              <a:t> = Observer Pattern</a:t>
            </a:r>
          </a:p>
        </p:txBody>
      </p:sp>
      <p:pic>
        <p:nvPicPr>
          <p:cNvPr id="6" name="Picture 5">
            <a:extLst>
              <a:ext uri="{FF2B5EF4-FFF2-40B4-BE49-F238E27FC236}">
                <a16:creationId xmlns:a16="http://schemas.microsoft.com/office/drawing/2014/main" id="{91D94C7D-31CB-4512-9F40-7A8052F84894}"/>
              </a:ext>
            </a:extLst>
          </p:cNvPr>
          <p:cNvPicPr>
            <a:picLocks noChangeAspect="1"/>
          </p:cNvPicPr>
          <p:nvPr/>
        </p:nvPicPr>
        <p:blipFill rotWithShape="1">
          <a:blip r:embed="rId2"/>
          <a:srcRect l="14797" t="39316" r="48475" b="34470"/>
          <a:stretch/>
        </p:blipFill>
        <p:spPr>
          <a:xfrm>
            <a:off x="2675829" y="3346881"/>
            <a:ext cx="5638800" cy="2263805"/>
          </a:xfrm>
          <a:prstGeom prst="rect">
            <a:avLst/>
          </a:prstGeom>
        </p:spPr>
      </p:pic>
    </p:spTree>
    <p:extLst>
      <p:ext uri="{BB962C8B-B14F-4D97-AF65-F5344CB8AC3E}">
        <p14:creationId xmlns:p14="http://schemas.microsoft.com/office/powerpoint/2010/main" val="7813404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Diagramme de classes d’un observer pattern</a:t>
            </a:r>
          </a:p>
        </p:txBody>
      </p:sp>
      <p:pic>
        <p:nvPicPr>
          <p:cNvPr id="4" name="Picture 3">
            <a:extLst>
              <a:ext uri="{FF2B5EF4-FFF2-40B4-BE49-F238E27FC236}">
                <a16:creationId xmlns:a16="http://schemas.microsoft.com/office/drawing/2014/main" id="{D1541CF5-FF59-41F5-84ED-0A1A57EAC172}"/>
              </a:ext>
            </a:extLst>
          </p:cNvPr>
          <p:cNvPicPr>
            <a:picLocks noChangeAspect="1"/>
          </p:cNvPicPr>
          <p:nvPr/>
        </p:nvPicPr>
        <p:blipFill>
          <a:blip r:embed="rId2"/>
          <a:stretch>
            <a:fillRect/>
          </a:stretch>
        </p:blipFill>
        <p:spPr>
          <a:xfrm>
            <a:off x="1271587" y="1571348"/>
            <a:ext cx="9648825" cy="4767539"/>
          </a:xfrm>
          <a:prstGeom prst="rect">
            <a:avLst/>
          </a:prstGeom>
        </p:spPr>
      </p:pic>
    </p:spTree>
    <p:extLst>
      <p:ext uri="{BB962C8B-B14F-4D97-AF65-F5344CB8AC3E}">
        <p14:creationId xmlns:p14="http://schemas.microsoft.com/office/powerpoint/2010/main" val="26145101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pPr marL="685800" indent="-685800">
              <a:buFont typeface="Courier New" panose="02070309020205020404" pitchFamily="49" charset="0"/>
              <a:buChar char="o"/>
            </a:pPr>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MeteoSurveillance</a:t>
            </a:r>
            <a:r>
              <a:rPr lang="fr-FR" dirty="0">
                <a:solidFill>
                  <a:schemeClr val="accent2"/>
                </a:solidFill>
              </a:rPr>
              <a:t> app</a:t>
            </a:r>
          </a:p>
          <a:p>
            <a:pPr lvl="1"/>
            <a:r>
              <a:rPr lang="fr-FR" dirty="0">
                <a:solidFill>
                  <a:srgbClr val="0070C0"/>
                </a:solidFill>
              </a:rPr>
              <a:t>Cas d’utilisation</a:t>
            </a:r>
          </a:p>
        </p:txBody>
      </p:sp>
      <p:pic>
        <p:nvPicPr>
          <p:cNvPr id="5" name="Picture 4">
            <a:extLst>
              <a:ext uri="{FF2B5EF4-FFF2-40B4-BE49-F238E27FC236}">
                <a16:creationId xmlns:a16="http://schemas.microsoft.com/office/drawing/2014/main" id="{37A73844-893D-4488-A55A-F8436EE11B31}"/>
              </a:ext>
            </a:extLst>
          </p:cNvPr>
          <p:cNvPicPr>
            <a:picLocks noChangeAspect="1"/>
          </p:cNvPicPr>
          <p:nvPr/>
        </p:nvPicPr>
        <p:blipFill rotWithShape="1">
          <a:blip r:embed="rId2"/>
          <a:srcRect t="6063"/>
          <a:stretch/>
        </p:blipFill>
        <p:spPr>
          <a:xfrm>
            <a:off x="713311" y="1793289"/>
            <a:ext cx="10925175" cy="4303750"/>
          </a:xfrm>
          <a:prstGeom prst="rect">
            <a:avLst/>
          </a:prstGeom>
        </p:spPr>
      </p:pic>
    </p:spTree>
    <p:extLst>
      <p:ext uri="{BB962C8B-B14F-4D97-AF65-F5344CB8AC3E}">
        <p14:creationId xmlns:p14="http://schemas.microsoft.com/office/powerpoint/2010/main" val="40597295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4873843"/>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MeteoSurveillance</a:t>
            </a:r>
            <a:r>
              <a:rPr lang="fr-FR" dirty="0">
                <a:solidFill>
                  <a:schemeClr val="accent2"/>
                </a:solidFill>
              </a:rPr>
              <a:t> app</a:t>
            </a:r>
          </a:p>
          <a:p>
            <a:pPr lvl="1"/>
            <a:r>
              <a:rPr lang="fr-FR" dirty="0">
                <a:solidFill>
                  <a:srgbClr val="0070C0"/>
                </a:solidFill>
              </a:rPr>
              <a:t>Cas d’utilisation</a:t>
            </a:r>
          </a:p>
          <a:p>
            <a:pPr>
              <a:buFont typeface="Wingdings" panose="05000000000000000000" pitchFamily="2" charset="2"/>
              <a:buChar char="q"/>
            </a:pPr>
            <a:endParaRPr lang="fr-FR" dirty="0">
              <a:solidFill>
                <a:schemeClr val="accent2"/>
              </a:solidFill>
            </a:endParaRPr>
          </a:p>
          <a:p>
            <a:pPr>
              <a:buFont typeface="Wingdings" panose="05000000000000000000" pitchFamily="2" charset="2"/>
              <a:buChar char="q"/>
            </a:pPr>
            <a:endParaRPr lang="fr-FR" dirty="0">
              <a:solidFill>
                <a:schemeClr val="accent2"/>
              </a:solidFill>
            </a:endParaRPr>
          </a:p>
          <a:p>
            <a:pPr>
              <a:buFont typeface="Wingdings" panose="05000000000000000000" pitchFamily="2" charset="2"/>
              <a:buChar char="q"/>
            </a:pPr>
            <a:endParaRPr lang="fr-FR" dirty="0">
              <a:solidFill>
                <a:schemeClr val="accent2"/>
              </a:solidFill>
            </a:endParaRPr>
          </a:p>
          <a:p>
            <a:pPr>
              <a:buFont typeface="Wingdings" panose="05000000000000000000" pitchFamily="2" charset="2"/>
              <a:buChar char="q"/>
            </a:pPr>
            <a:endParaRPr lang="fr-FR" dirty="0">
              <a:solidFill>
                <a:schemeClr val="accent2"/>
              </a:solidFill>
            </a:endParaRPr>
          </a:p>
          <a:p>
            <a:pPr marL="0" indent="0">
              <a:buNone/>
            </a:pPr>
            <a:endParaRPr lang="fr-FR" dirty="0">
              <a:solidFill>
                <a:schemeClr val="accent2"/>
              </a:solidFill>
            </a:endParaRPr>
          </a:p>
          <a:p>
            <a:pPr marL="0" indent="0">
              <a:buNone/>
            </a:pPr>
            <a:endParaRPr lang="fr-FR" dirty="0">
              <a:solidFill>
                <a:schemeClr val="accent2"/>
              </a:solidFill>
            </a:endParaRPr>
          </a:p>
          <a:p>
            <a:pPr marL="0" indent="0">
              <a:buNone/>
            </a:pPr>
            <a:r>
              <a:rPr lang="fr-FR" sz="1600" dirty="0"/>
              <a:t>L'objet </a:t>
            </a:r>
            <a:r>
              <a:rPr lang="fr-FR" sz="1600" dirty="0" err="1"/>
              <a:t>WeatherData</a:t>
            </a:r>
            <a:r>
              <a:rPr lang="fr-FR" sz="1600" dirty="0"/>
              <a:t> sait comment parler à la station météo physique pour obtenir des données mises à jour. L'objet </a:t>
            </a:r>
            <a:r>
              <a:rPr lang="fr-FR" sz="1600" dirty="0" err="1"/>
              <a:t>WeatherData</a:t>
            </a:r>
            <a:r>
              <a:rPr lang="fr-FR" sz="1600" dirty="0"/>
              <a:t> met ensuite à jour ses affichages pour les trois éléments d'affichage différents: Conditions actuelles (affiche la température, l'humidité et la pression), Statistiques météorologiques et une prévision simple.</a:t>
            </a:r>
          </a:p>
          <a:p>
            <a:pPr marL="0" indent="0">
              <a:buNone/>
            </a:pPr>
            <a:r>
              <a:rPr lang="fr-FR" sz="1600" dirty="0"/>
              <a:t>=&gt;Notre travail, consiste à créer une application qui utilise l'objet </a:t>
            </a:r>
            <a:r>
              <a:rPr lang="fr-FR" sz="1600" dirty="0" err="1"/>
              <a:t>WeatherData</a:t>
            </a:r>
            <a:r>
              <a:rPr lang="fr-FR" sz="1600" dirty="0"/>
              <a:t> pour mettre à jour trois affichages pour les conditions actuelles, les statistiques météorologiques et une prévision.</a:t>
            </a:r>
          </a:p>
          <a:p>
            <a:pPr>
              <a:buFont typeface="Wingdings" panose="05000000000000000000" pitchFamily="2" charset="2"/>
              <a:buChar char="q"/>
            </a:pPr>
            <a:endParaRPr lang="fr-FR" dirty="0">
              <a:solidFill>
                <a:schemeClr val="accent2"/>
              </a:solidFill>
            </a:endParaRPr>
          </a:p>
          <a:p>
            <a:pPr marL="0" indent="0">
              <a:buNone/>
            </a:pPr>
            <a:endParaRPr lang="fr-FR" dirty="0">
              <a:solidFill>
                <a:schemeClr val="accent2"/>
              </a:solidFill>
            </a:endParaRPr>
          </a:p>
        </p:txBody>
      </p:sp>
      <p:pic>
        <p:nvPicPr>
          <p:cNvPr id="5" name="Picture 4">
            <a:extLst>
              <a:ext uri="{FF2B5EF4-FFF2-40B4-BE49-F238E27FC236}">
                <a16:creationId xmlns:a16="http://schemas.microsoft.com/office/drawing/2014/main" id="{37A73844-893D-4488-A55A-F8436EE11B31}"/>
              </a:ext>
            </a:extLst>
          </p:cNvPr>
          <p:cNvPicPr>
            <a:picLocks noChangeAspect="1"/>
          </p:cNvPicPr>
          <p:nvPr/>
        </p:nvPicPr>
        <p:blipFill>
          <a:blip r:embed="rId2"/>
          <a:stretch>
            <a:fillRect/>
          </a:stretch>
        </p:blipFill>
        <p:spPr>
          <a:xfrm>
            <a:off x="2648643" y="1826234"/>
            <a:ext cx="6184639" cy="2593558"/>
          </a:xfrm>
          <a:prstGeom prst="rect">
            <a:avLst/>
          </a:prstGeom>
        </p:spPr>
      </p:pic>
    </p:spTree>
    <p:extLst>
      <p:ext uri="{BB962C8B-B14F-4D97-AF65-F5344CB8AC3E}">
        <p14:creationId xmlns:p14="http://schemas.microsoft.com/office/powerpoint/2010/main" val="36922869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4873843"/>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MeteoSurveillance</a:t>
            </a:r>
            <a:r>
              <a:rPr lang="fr-FR" dirty="0">
                <a:solidFill>
                  <a:schemeClr val="accent2"/>
                </a:solidFill>
              </a:rPr>
              <a:t> app</a:t>
            </a:r>
          </a:p>
          <a:p>
            <a:pPr lvl="1">
              <a:buFont typeface="Courier New" panose="02070309020205020404" pitchFamily="49" charset="0"/>
              <a:buChar char="o"/>
            </a:pPr>
            <a:r>
              <a:rPr lang="fr-FR" dirty="0">
                <a:solidFill>
                  <a:srgbClr val="0070C0"/>
                </a:solidFill>
              </a:rPr>
              <a:t>La</a:t>
            </a:r>
            <a:r>
              <a:rPr lang="fr-FR" dirty="0">
                <a:solidFill>
                  <a:schemeClr val="accent2"/>
                </a:solidFill>
              </a:rPr>
              <a:t> </a:t>
            </a:r>
            <a:r>
              <a:rPr lang="fr-FR" dirty="0">
                <a:solidFill>
                  <a:srgbClr val="0070C0"/>
                </a:solidFill>
              </a:rPr>
              <a:t>classe </a:t>
            </a:r>
            <a:r>
              <a:rPr lang="fr-FR" dirty="0" err="1">
                <a:solidFill>
                  <a:srgbClr val="0070C0"/>
                </a:solidFill>
              </a:rPr>
              <a:t>WeatherData</a:t>
            </a: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marL="274320" lvl="1" indent="0">
              <a:buNone/>
            </a:pPr>
            <a:endParaRPr lang="fr-FR" dirty="0">
              <a:solidFill>
                <a:schemeClr val="accent2"/>
              </a:solidFill>
            </a:endParaRPr>
          </a:p>
          <a:p>
            <a:pPr>
              <a:buFont typeface="Wingdings" panose="05000000000000000000" pitchFamily="2" charset="2"/>
              <a:buChar char="q"/>
            </a:pPr>
            <a:endParaRPr lang="fr-FR" dirty="0">
              <a:solidFill>
                <a:schemeClr val="accent2"/>
              </a:solidFill>
            </a:endParaRPr>
          </a:p>
          <a:p>
            <a:pPr>
              <a:buFont typeface="Wingdings" panose="05000000000000000000" pitchFamily="2" charset="2"/>
              <a:buChar char="q"/>
            </a:pPr>
            <a:endParaRPr lang="fr-FR" dirty="0">
              <a:solidFill>
                <a:schemeClr val="accent2"/>
              </a:solidFill>
            </a:endParaRPr>
          </a:p>
          <a:p>
            <a:pPr>
              <a:buFont typeface="Wingdings" panose="05000000000000000000" pitchFamily="2" charset="2"/>
              <a:buChar char="q"/>
            </a:pPr>
            <a:endParaRPr lang="fr-FR" dirty="0">
              <a:solidFill>
                <a:schemeClr val="accent2"/>
              </a:solidFill>
            </a:endParaRPr>
          </a:p>
          <a:p>
            <a:pPr marL="0" indent="0">
              <a:buNone/>
            </a:pPr>
            <a:r>
              <a:rPr lang="fr-FR" sz="1600" dirty="0"/>
              <a:t>La méthode </a:t>
            </a:r>
            <a:r>
              <a:rPr lang="fr-FR" sz="1600" dirty="0" err="1"/>
              <a:t>measurementsChanged</a:t>
            </a:r>
            <a:r>
              <a:rPr lang="fr-FR" sz="1600" dirty="0"/>
              <a:t>() doit implémenter trois éléments suivants :</a:t>
            </a:r>
          </a:p>
          <a:p>
            <a:pPr lvl="1">
              <a:buFont typeface="Wingdings" panose="05000000000000000000" pitchFamily="2" charset="2"/>
              <a:buChar char="ü"/>
            </a:pPr>
            <a:r>
              <a:rPr lang="fr-FR" sz="1400" dirty="0"/>
              <a:t> Condition météorologique actuelle</a:t>
            </a:r>
          </a:p>
          <a:p>
            <a:pPr lvl="1">
              <a:buFont typeface="Wingdings" panose="05000000000000000000" pitchFamily="2" charset="2"/>
              <a:buChar char="ü"/>
            </a:pPr>
            <a:r>
              <a:rPr lang="fr-FR" sz="1400" dirty="0"/>
              <a:t>Statistiques météorologique</a:t>
            </a:r>
          </a:p>
          <a:p>
            <a:pPr lvl="1">
              <a:buFont typeface="Wingdings" panose="05000000000000000000" pitchFamily="2" charset="2"/>
              <a:buChar char="ü"/>
            </a:pPr>
            <a:r>
              <a:rPr lang="fr-FR" sz="1400" dirty="0"/>
              <a:t>Prévisions météorologiques</a:t>
            </a:r>
          </a:p>
          <a:p>
            <a:pPr marL="0" indent="0">
              <a:buNone/>
            </a:pPr>
            <a:r>
              <a:rPr lang="fr-FR" sz="1600" dirty="0"/>
              <a:t>=&gt;Les trois données sont affichées aux utilisateurs et chaque donnée constitue un affichage différent.</a:t>
            </a:r>
          </a:p>
          <a:p>
            <a:pPr>
              <a:buFont typeface="Wingdings" panose="05000000000000000000" pitchFamily="2" charset="2"/>
              <a:buChar char="q"/>
            </a:pPr>
            <a:endParaRPr lang="fr-FR" dirty="0">
              <a:solidFill>
                <a:schemeClr val="accent2"/>
              </a:solidFill>
            </a:endParaRPr>
          </a:p>
          <a:p>
            <a:pPr marL="0" indent="0">
              <a:buNone/>
            </a:pPr>
            <a:endParaRPr lang="fr-FR" dirty="0">
              <a:solidFill>
                <a:schemeClr val="accent2"/>
              </a:solidFill>
            </a:endParaRPr>
          </a:p>
        </p:txBody>
      </p:sp>
      <p:pic>
        <p:nvPicPr>
          <p:cNvPr id="4" name="Picture 3">
            <a:extLst>
              <a:ext uri="{FF2B5EF4-FFF2-40B4-BE49-F238E27FC236}">
                <a16:creationId xmlns:a16="http://schemas.microsoft.com/office/drawing/2014/main" id="{F3E13E97-D152-41CA-A071-F8527E45F51C}"/>
              </a:ext>
            </a:extLst>
          </p:cNvPr>
          <p:cNvPicPr>
            <a:picLocks noChangeAspect="1"/>
          </p:cNvPicPr>
          <p:nvPr/>
        </p:nvPicPr>
        <p:blipFill>
          <a:blip r:embed="rId2"/>
          <a:stretch>
            <a:fillRect/>
          </a:stretch>
        </p:blipFill>
        <p:spPr>
          <a:xfrm>
            <a:off x="1728464" y="2142385"/>
            <a:ext cx="7829550" cy="1590675"/>
          </a:xfrm>
          <a:prstGeom prst="rect">
            <a:avLst/>
          </a:prstGeom>
        </p:spPr>
      </p:pic>
    </p:spTree>
    <p:extLst>
      <p:ext uri="{BB962C8B-B14F-4D97-AF65-F5344CB8AC3E}">
        <p14:creationId xmlns:p14="http://schemas.microsoft.com/office/powerpoint/2010/main" val="26542589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MeteoSurveillance</a:t>
            </a:r>
            <a:r>
              <a:rPr lang="fr-FR" dirty="0">
                <a:solidFill>
                  <a:schemeClr val="accent2"/>
                </a:solidFill>
              </a:rPr>
              <a:t> app</a:t>
            </a:r>
          </a:p>
          <a:p>
            <a:pPr lvl="1">
              <a:buFont typeface="Courier New" panose="02070309020205020404" pitchFamily="49" charset="0"/>
              <a:buChar char="o"/>
            </a:pPr>
            <a:r>
              <a:rPr lang="fr-FR" dirty="0">
                <a:solidFill>
                  <a:srgbClr val="0070C0"/>
                </a:solidFill>
              </a:rPr>
              <a:t>Implémentation naïve de l’application </a:t>
            </a:r>
            <a:r>
              <a:rPr lang="fr-FR" dirty="0" err="1">
                <a:solidFill>
                  <a:srgbClr val="0070C0"/>
                </a:solidFill>
              </a:rPr>
              <a:t>MeteoSurveillance</a:t>
            </a:r>
            <a:endParaRPr lang="fr-FR" dirty="0">
              <a:solidFill>
                <a:srgbClr val="0070C0"/>
              </a:solidFill>
            </a:endParaRPr>
          </a:p>
          <a:p>
            <a:pPr marL="0" indent="0">
              <a:buNone/>
            </a:pPr>
            <a:r>
              <a:rPr lang="fr-FR" sz="1600" dirty="0"/>
              <a:t>Il est possible de penser à implémenter la méthode </a:t>
            </a:r>
            <a:r>
              <a:rPr lang="fr-FR" sz="1600" dirty="0" err="1"/>
              <a:t>measurementsChanged</a:t>
            </a:r>
            <a:r>
              <a:rPr lang="fr-FR" sz="1600" dirty="0"/>
              <a:t>() comme suit :</a:t>
            </a:r>
          </a:p>
          <a:p>
            <a:pPr marL="0" indent="0">
              <a:buNone/>
            </a:pPr>
            <a:endParaRPr lang="fr-FR" sz="1600" dirty="0"/>
          </a:p>
          <a:p>
            <a:pPr marL="0" indent="0">
              <a:buNone/>
            </a:pPr>
            <a:endParaRPr lang="fr-FR" sz="1600" dirty="0"/>
          </a:p>
          <a:p>
            <a:pPr marL="0" indent="0">
              <a:buNone/>
            </a:pPr>
            <a:endParaRPr lang="fr-FR" sz="1600" dirty="0"/>
          </a:p>
          <a:p>
            <a:pPr marL="0" indent="0">
              <a:buNone/>
            </a:pPr>
            <a:endParaRPr lang="fr-FR" sz="1600" dirty="0"/>
          </a:p>
          <a:p>
            <a:pPr marL="0" indent="0">
              <a:buNone/>
            </a:pPr>
            <a:endParaRPr lang="fr-FR" sz="1600" dirty="0"/>
          </a:p>
          <a:p>
            <a:pPr marL="0" indent="0">
              <a:buNone/>
            </a:pPr>
            <a:endParaRPr lang="fr-FR" sz="1600" dirty="0"/>
          </a:p>
          <a:p>
            <a:pPr marL="0" indent="0">
              <a:buNone/>
            </a:pPr>
            <a:endParaRPr lang="fr-FR" sz="1600" dirty="0"/>
          </a:p>
          <a:p>
            <a:pPr marL="0" indent="0">
              <a:buNone/>
            </a:pPr>
            <a:endParaRPr lang="fr-FR" sz="1600" dirty="0"/>
          </a:p>
          <a:p>
            <a:pPr>
              <a:buFont typeface="Arial" panose="020B0604020202020204" pitchFamily="34" charset="0"/>
              <a:buChar char="•"/>
            </a:pPr>
            <a:r>
              <a:rPr lang="fr-FR" sz="1600" dirty="0"/>
              <a:t>La fonction </a:t>
            </a:r>
            <a:r>
              <a:rPr lang="fr-FR" sz="1600" dirty="0" err="1"/>
              <a:t>measurementsChanged</a:t>
            </a:r>
            <a:r>
              <a:rPr lang="fr-FR" sz="1600" dirty="0"/>
              <a:t>() a encapsulé la partie du programme qui change et qui se met à jour .</a:t>
            </a:r>
          </a:p>
          <a:p>
            <a:pPr>
              <a:buFont typeface="Arial" panose="020B0604020202020204" pitchFamily="34" charset="0"/>
              <a:buChar char="•"/>
            </a:pPr>
            <a:endParaRPr lang="fr-FR" sz="1600" dirty="0"/>
          </a:p>
          <a:p>
            <a:pPr marL="0" indent="0">
              <a:buNone/>
            </a:pPr>
            <a:endParaRPr lang="fr-FR" sz="1600" dirty="0"/>
          </a:p>
          <a:p>
            <a:pPr marL="0" indent="0">
              <a:buNone/>
            </a:pPr>
            <a:endParaRPr lang="fr-FR" sz="1600" dirty="0"/>
          </a:p>
          <a:p>
            <a:pPr marL="274320" lvl="1" indent="0">
              <a:buNone/>
            </a:pPr>
            <a:endParaRPr lang="fr-FR" dirty="0">
              <a:solidFill>
                <a:srgbClr val="0070C0"/>
              </a:solidFill>
            </a:endParaRPr>
          </a:p>
          <a:p>
            <a:pPr marL="274320" lvl="1" indent="0">
              <a:buNone/>
            </a:pPr>
            <a:endParaRPr lang="fr-FR" dirty="0">
              <a:solidFill>
                <a:schemeClr val="accent2"/>
              </a:solidFill>
            </a:endParaRPr>
          </a:p>
        </p:txBody>
      </p:sp>
      <p:pic>
        <p:nvPicPr>
          <p:cNvPr id="4" name="Picture 3">
            <a:extLst>
              <a:ext uri="{FF2B5EF4-FFF2-40B4-BE49-F238E27FC236}">
                <a16:creationId xmlns:a16="http://schemas.microsoft.com/office/drawing/2014/main" id="{36E956CA-60B9-46AC-9913-BC522DB29982}"/>
              </a:ext>
            </a:extLst>
          </p:cNvPr>
          <p:cNvPicPr>
            <a:picLocks noChangeAspect="1"/>
          </p:cNvPicPr>
          <p:nvPr/>
        </p:nvPicPr>
        <p:blipFill rotWithShape="1">
          <a:blip r:embed="rId2"/>
          <a:srcRect l="21250" r="37734" b="32361"/>
          <a:stretch/>
        </p:blipFill>
        <p:spPr>
          <a:xfrm>
            <a:off x="2905125" y="2219326"/>
            <a:ext cx="4623139" cy="2805435"/>
          </a:xfrm>
          <a:prstGeom prst="rect">
            <a:avLst/>
          </a:prstGeom>
        </p:spPr>
      </p:pic>
    </p:spTree>
    <p:extLst>
      <p:ext uri="{BB962C8B-B14F-4D97-AF65-F5344CB8AC3E}">
        <p14:creationId xmlns:p14="http://schemas.microsoft.com/office/powerpoint/2010/main" val="32690395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MeteoSurveillance</a:t>
            </a:r>
            <a:r>
              <a:rPr lang="fr-FR" dirty="0">
                <a:solidFill>
                  <a:schemeClr val="accent2"/>
                </a:solidFill>
              </a:rPr>
              <a:t> app</a:t>
            </a:r>
          </a:p>
          <a:p>
            <a:pPr lvl="1">
              <a:buFont typeface="Courier New" panose="02070309020205020404" pitchFamily="49" charset="0"/>
              <a:buChar char="o"/>
            </a:pPr>
            <a:r>
              <a:rPr lang="fr-FR" dirty="0">
                <a:solidFill>
                  <a:srgbClr val="0070C0"/>
                </a:solidFill>
              </a:rPr>
              <a:t>Implémentation naïve de l’application </a:t>
            </a:r>
            <a:r>
              <a:rPr lang="fr-FR" dirty="0" err="1">
                <a:solidFill>
                  <a:srgbClr val="0070C0"/>
                </a:solidFill>
              </a:rPr>
              <a:t>MeteoSurveillance</a:t>
            </a:r>
            <a:endParaRPr lang="fr-FR" dirty="0">
              <a:solidFill>
                <a:srgbClr val="0070C0"/>
              </a:solidFill>
            </a:endParaRPr>
          </a:p>
          <a:p>
            <a:pPr marL="0" indent="0">
              <a:buNone/>
            </a:pPr>
            <a:endParaRPr lang="fr-FR" sz="1600" dirty="0"/>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lvl="1">
              <a:buFont typeface="Courier New" panose="02070309020205020404" pitchFamily="49" charset="0"/>
              <a:buChar char="o"/>
            </a:pPr>
            <a:r>
              <a:rPr lang="fr-FR" sz="1600" dirty="0"/>
              <a:t>Par l’implémentation concrète de la fonction </a:t>
            </a:r>
            <a:r>
              <a:rPr lang="fr-FR" sz="1600" dirty="0" err="1"/>
              <a:t>measurementsChanged</a:t>
            </a:r>
            <a:r>
              <a:rPr lang="fr-FR" sz="1600" dirty="0"/>
              <a:t>(), il est impossible de ne pas changer tout le programme si une mise à jour ou une évolution est demandée pour  une ou toutes les trois fonctions (</a:t>
            </a:r>
            <a:r>
              <a:rPr lang="fr-FR" dirty="0" err="1"/>
              <a:t>currentConditionDisplay</a:t>
            </a:r>
            <a:r>
              <a:rPr lang="fr-FR" dirty="0"/>
              <a:t> ,</a:t>
            </a:r>
            <a:r>
              <a:rPr lang="fr-FR" u="sng" dirty="0" err="1"/>
              <a:t>statisticsConditionDisplay</a:t>
            </a:r>
            <a:r>
              <a:rPr lang="fr-FR" u="sng" dirty="0"/>
              <a:t> et </a:t>
            </a:r>
            <a:r>
              <a:rPr lang="fr-FR" u="sng" dirty="0" err="1"/>
              <a:t>forcasteConditionDisplay</a:t>
            </a:r>
            <a:r>
              <a:rPr lang="fr-FR" u="sng" dirty="0"/>
              <a:t>)</a:t>
            </a:r>
            <a:endParaRPr lang="fr-FR" dirty="0">
              <a:solidFill>
                <a:schemeClr val="accent2"/>
              </a:solidFill>
            </a:endParaRPr>
          </a:p>
        </p:txBody>
      </p:sp>
      <p:pic>
        <p:nvPicPr>
          <p:cNvPr id="7" name="Picture 6">
            <a:extLst>
              <a:ext uri="{FF2B5EF4-FFF2-40B4-BE49-F238E27FC236}">
                <a16:creationId xmlns:a16="http://schemas.microsoft.com/office/drawing/2014/main" id="{5B24C0A6-12A0-40C8-AC18-115B3894B3AF}"/>
              </a:ext>
            </a:extLst>
          </p:cNvPr>
          <p:cNvPicPr>
            <a:picLocks noChangeAspect="1"/>
          </p:cNvPicPr>
          <p:nvPr/>
        </p:nvPicPr>
        <p:blipFill>
          <a:blip r:embed="rId2"/>
          <a:stretch>
            <a:fillRect/>
          </a:stretch>
        </p:blipFill>
        <p:spPr>
          <a:xfrm>
            <a:off x="2286000" y="1781174"/>
            <a:ext cx="6905625" cy="3940485"/>
          </a:xfrm>
          <a:prstGeom prst="rect">
            <a:avLst/>
          </a:prstGeom>
        </p:spPr>
      </p:pic>
    </p:spTree>
    <p:extLst>
      <p:ext uri="{BB962C8B-B14F-4D97-AF65-F5344CB8AC3E}">
        <p14:creationId xmlns:p14="http://schemas.microsoft.com/office/powerpoint/2010/main" val="2172991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p:txBody>
          <a:bodyPr/>
          <a:lstStyle/>
          <a:p>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514476"/>
            <a:ext cx="10058400" cy="74933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457200" indent="-457200">
              <a:buFont typeface="+mj-lt"/>
              <a:buAutoNum type="arabicPeriod"/>
            </a:pPr>
            <a:r>
              <a:rPr lang="en-US" dirty="0"/>
              <a:t>Une nouvelle version </a:t>
            </a:r>
            <a:r>
              <a:rPr lang="en-US" b="1" dirty="0" err="1"/>
              <a:t>SimUDuck</a:t>
            </a:r>
            <a:r>
              <a:rPr lang="en-US" b="1" dirty="0"/>
              <a:t> app  à </a:t>
            </a:r>
            <a:r>
              <a:rPr lang="en-US" b="1" dirty="0" err="1"/>
              <a:t>réaliser</a:t>
            </a:r>
            <a:endParaRPr lang="en-US" b="1" dirty="0"/>
          </a:p>
          <a:p>
            <a:pPr marL="0" indent="0">
              <a:buNone/>
            </a:pPr>
            <a:r>
              <a:rPr lang="fr-FR" dirty="0">
                <a:latin typeface="Arial" panose="020B0604020202020204" pitchFamily="34" charset="0"/>
                <a:cs typeface="Arial" panose="020B0604020202020204" pitchFamily="34" charset="0"/>
              </a:rPr>
              <a:t>Concrètement</a:t>
            </a:r>
            <a:r>
              <a:rPr lang="en-US" dirty="0">
                <a:latin typeface="Arial" panose="020B0604020202020204" pitchFamily="34" charset="0"/>
                <a:cs typeface="Arial" panose="020B0604020202020204" pitchFamily="34" charset="0"/>
              </a:rPr>
              <a:t> et </a:t>
            </a:r>
            <a:r>
              <a:rPr lang="fr-FR" dirty="0">
                <a:latin typeface="Arial" panose="020B0604020202020204" pitchFamily="34" charset="0"/>
                <a:cs typeface="Arial" panose="020B0604020202020204" pitchFamily="34" charset="0"/>
              </a:rPr>
              <a:t>comme</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decidé</a:t>
            </a:r>
            <a:r>
              <a:rPr lang="en-US" dirty="0">
                <a:latin typeface="Arial" panose="020B0604020202020204" pitchFamily="34" charset="0"/>
                <a:cs typeface="Arial" panose="020B0604020202020204" pitchFamily="34" charset="0"/>
              </a:rPr>
              <a:t> , la modification </a:t>
            </a:r>
            <a:r>
              <a:rPr lang="fr-FR" dirty="0">
                <a:latin typeface="Arial" panose="020B0604020202020204" pitchFamily="34" charset="0"/>
                <a:cs typeface="Arial" panose="020B0604020202020204" pitchFamily="34" charset="0"/>
              </a:rPr>
              <a:t>sera</a:t>
            </a:r>
            <a:r>
              <a:rPr lang="en-US" dirty="0">
                <a:latin typeface="Arial" panose="020B0604020202020204" pitchFamily="34" charset="0"/>
                <a:cs typeface="Arial" panose="020B0604020202020204" pitchFamily="34" charset="0"/>
              </a:rPr>
              <a:t> la </a:t>
            </a:r>
            <a:r>
              <a:rPr lang="en-US" dirty="0" err="1">
                <a:latin typeface="Arial" panose="020B0604020202020204" pitchFamily="34" charset="0"/>
                <a:cs typeface="Arial" panose="020B0604020202020204" pitchFamily="34" charset="0"/>
              </a:rPr>
              <a:t>suivante</a:t>
            </a:r>
            <a:r>
              <a:rPr lang="en-US" dirty="0">
                <a:latin typeface="Arial" panose="020B0604020202020204" pitchFamily="34" charset="0"/>
                <a:cs typeface="Arial" panose="020B0604020202020204" pitchFamily="34" charset="0"/>
              </a:rPr>
              <a:t>:</a:t>
            </a:r>
          </a:p>
        </p:txBody>
      </p:sp>
      <p:sp>
        <p:nvSpPr>
          <p:cNvPr id="5" name="Content Placeholder 2">
            <a:extLst>
              <a:ext uri="{FF2B5EF4-FFF2-40B4-BE49-F238E27FC236}">
                <a16:creationId xmlns:a16="http://schemas.microsoft.com/office/drawing/2014/main" id="{60A78088-0630-455A-AD2D-1D76B87087FD}"/>
              </a:ext>
            </a:extLst>
          </p:cNvPr>
          <p:cNvSpPr txBox="1">
            <a:spLocks/>
          </p:cNvSpPr>
          <p:nvPr/>
        </p:nvSpPr>
        <p:spPr>
          <a:xfrm>
            <a:off x="1183689" y="5353881"/>
            <a:ext cx="10058400" cy="74933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fr-FR" dirty="0"/>
              <a:t>La nouvelle version du jeu </a:t>
            </a:r>
            <a:r>
              <a:rPr lang="fr-FR" dirty="0" err="1"/>
              <a:t>SimUDuck</a:t>
            </a:r>
            <a:r>
              <a:rPr lang="fr-FR" dirty="0"/>
              <a:t> app  permettant la simulation de vol des canards est  réalisée.</a:t>
            </a:r>
          </a:p>
        </p:txBody>
      </p:sp>
      <p:pic>
        <p:nvPicPr>
          <p:cNvPr id="6" name="Picture 5">
            <a:extLst>
              <a:ext uri="{FF2B5EF4-FFF2-40B4-BE49-F238E27FC236}">
                <a16:creationId xmlns:a16="http://schemas.microsoft.com/office/drawing/2014/main" id="{C25C524F-6E32-48A9-B7E1-363FC6617646}"/>
              </a:ext>
            </a:extLst>
          </p:cNvPr>
          <p:cNvPicPr>
            <a:picLocks noChangeAspect="1"/>
          </p:cNvPicPr>
          <p:nvPr/>
        </p:nvPicPr>
        <p:blipFill>
          <a:blip r:embed="rId2"/>
          <a:stretch>
            <a:fillRect/>
          </a:stretch>
        </p:blipFill>
        <p:spPr>
          <a:xfrm>
            <a:off x="2170915" y="2365806"/>
            <a:ext cx="5743575" cy="2886075"/>
          </a:xfrm>
          <a:prstGeom prst="rect">
            <a:avLst/>
          </a:prstGeom>
        </p:spPr>
      </p:pic>
    </p:spTree>
    <p:extLst>
      <p:ext uri="{BB962C8B-B14F-4D97-AF65-F5344CB8AC3E}">
        <p14:creationId xmlns:p14="http://schemas.microsoft.com/office/powerpoint/2010/main" val="33343228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MeteoSurveillance</a:t>
            </a:r>
            <a:r>
              <a:rPr lang="fr-FR" dirty="0">
                <a:solidFill>
                  <a:schemeClr val="accent2"/>
                </a:solidFill>
              </a:rPr>
              <a:t> app</a:t>
            </a:r>
          </a:p>
          <a:p>
            <a:pPr lvl="1">
              <a:buFont typeface="Courier New" panose="02070309020205020404" pitchFamily="49" charset="0"/>
              <a:buChar char="o"/>
            </a:pPr>
            <a:r>
              <a:rPr lang="fr-FR" dirty="0">
                <a:solidFill>
                  <a:srgbClr val="0070C0"/>
                </a:solidFill>
              </a:rPr>
              <a:t>Implémentation avec observer pattern (voir le code dans la package</a:t>
            </a:r>
            <a:r>
              <a:rPr lang="fr-FR" dirty="0"/>
              <a:t> </a:t>
            </a:r>
            <a:r>
              <a:rPr lang="fr-FR" dirty="0">
                <a:solidFill>
                  <a:srgbClr val="0070C0"/>
                </a:solidFill>
              </a:rPr>
              <a:t>designpatterns.observer.meteoSurveillanceApp2 </a:t>
            </a:r>
            <a:r>
              <a:rPr lang="fr-FR" dirty="0"/>
              <a:t>)</a:t>
            </a:r>
            <a:r>
              <a:rPr lang="fr-FR" dirty="0">
                <a:solidFill>
                  <a:srgbClr val="0070C0"/>
                </a:solidFill>
              </a:rPr>
              <a:t>:</a:t>
            </a:r>
          </a:p>
          <a:p>
            <a:pPr marL="0" indent="0">
              <a:buNone/>
            </a:pPr>
            <a:endParaRPr lang="fr-FR" sz="1600" dirty="0"/>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lvl="1">
              <a:buFont typeface="Courier New" panose="02070309020205020404" pitchFamily="49" charset="0"/>
              <a:buChar char="o"/>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chemeClr val="accent2"/>
              </a:solidFill>
            </a:endParaRPr>
          </a:p>
        </p:txBody>
      </p:sp>
      <p:pic>
        <p:nvPicPr>
          <p:cNvPr id="5" name="Picture 4">
            <a:extLst>
              <a:ext uri="{FF2B5EF4-FFF2-40B4-BE49-F238E27FC236}">
                <a16:creationId xmlns:a16="http://schemas.microsoft.com/office/drawing/2014/main" id="{C963B1E4-12C1-4E7B-8FD0-35847FA2490D}"/>
              </a:ext>
            </a:extLst>
          </p:cNvPr>
          <p:cNvPicPr>
            <a:picLocks noChangeAspect="1"/>
          </p:cNvPicPr>
          <p:nvPr/>
        </p:nvPicPr>
        <p:blipFill rotWithShape="1">
          <a:blip r:embed="rId2"/>
          <a:srcRect t="2923"/>
          <a:stretch/>
        </p:blipFill>
        <p:spPr>
          <a:xfrm>
            <a:off x="2486025" y="2171700"/>
            <a:ext cx="7219950" cy="4077739"/>
          </a:xfrm>
          <a:prstGeom prst="rect">
            <a:avLst/>
          </a:prstGeom>
        </p:spPr>
      </p:pic>
    </p:spTree>
    <p:extLst>
      <p:ext uri="{BB962C8B-B14F-4D97-AF65-F5344CB8AC3E}">
        <p14:creationId xmlns:p14="http://schemas.microsoft.com/office/powerpoint/2010/main" val="36582261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MeteoSurveillance</a:t>
            </a:r>
            <a:r>
              <a:rPr lang="fr-FR" dirty="0">
                <a:solidFill>
                  <a:schemeClr val="accent2"/>
                </a:solidFill>
              </a:rPr>
              <a:t> app</a:t>
            </a:r>
          </a:p>
          <a:p>
            <a:pPr lvl="1">
              <a:buFont typeface="Courier New" panose="02070309020205020404" pitchFamily="49" charset="0"/>
              <a:buChar char="o"/>
            </a:pPr>
            <a:r>
              <a:rPr lang="fr-FR" dirty="0">
                <a:solidFill>
                  <a:srgbClr val="0070C0"/>
                </a:solidFill>
              </a:rPr>
              <a:t>Implémentation avec observer pattern en java (voir le code dans la package</a:t>
            </a:r>
            <a:r>
              <a:rPr lang="fr-FR" dirty="0"/>
              <a:t> </a:t>
            </a:r>
            <a:r>
              <a:rPr lang="fr-FR" dirty="0">
                <a:solidFill>
                  <a:srgbClr val="0070C0"/>
                </a:solidFill>
              </a:rPr>
              <a:t>designpatterns.observer.meteoSurveillanceApp3 </a:t>
            </a:r>
            <a:r>
              <a:rPr lang="fr-FR" dirty="0"/>
              <a:t>)</a:t>
            </a:r>
            <a:r>
              <a:rPr lang="fr-FR" dirty="0">
                <a:solidFill>
                  <a:srgbClr val="0070C0"/>
                </a:solidFill>
              </a:rPr>
              <a:t>:</a:t>
            </a:r>
          </a:p>
          <a:p>
            <a:pPr lvl="2">
              <a:buFont typeface="Arial" panose="020B0604020202020204" pitchFamily="34" charset="0"/>
              <a:buChar char="•"/>
            </a:pPr>
            <a:r>
              <a:rPr lang="fr-FR" sz="1400" dirty="0"/>
              <a:t>Java a facilité l’implémentation de l’observer pattern  en offrant un support riche aux développeurs d’application .Le package à consulter est </a:t>
            </a:r>
            <a:r>
              <a:rPr lang="fr-FR" sz="1400" dirty="0" err="1"/>
              <a:t>java.util</a:t>
            </a:r>
            <a:r>
              <a:rPr lang="fr-FR" sz="1400" dirty="0"/>
              <a:t> :</a:t>
            </a:r>
          </a:p>
          <a:p>
            <a:pPr lvl="3">
              <a:buFont typeface="Wingdings" panose="05000000000000000000" pitchFamily="2" charset="2"/>
              <a:buChar char="v"/>
            </a:pPr>
            <a:r>
              <a:rPr lang="fr-FR" sz="1400" dirty="0"/>
              <a:t> </a:t>
            </a:r>
            <a:r>
              <a:rPr lang="fr-FR" sz="1400" dirty="0" err="1"/>
              <a:t>java.util.Observer</a:t>
            </a:r>
            <a:r>
              <a:rPr lang="fr-FR" sz="1400" dirty="0"/>
              <a:t>  : interface Observer</a:t>
            </a:r>
          </a:p>
          <a:p>
            <a:pPr lvl="3">
              <a:buFont typeface="Wingdings" panose="05000000000000000000" pitchFamily="2" charset="2"/>
              <a:buChar char="v"/>
            </a:pPr>
            <a:r>
              <a:rPr lang="fr-FR" sz="1400" dirty="0"/>
              <a:t> </a:t>
            </a:r>
            <a:r>
              <a:rPr lang="fr-FR" sz="1400" dirty="0" err="1"/>
              <a:t>java.util.Observable</a:t>
            </a:r>
            <a:r>
              <a:rPr lang="fr-FR" sz="1400" dirty="0"/>
              <a:t>  : classe Observable est similaire à l’interface </a:t>
            </a:r>
            <a:r>
              <a:rPr lang="fr-FR" sz="1400" dirty="0" err="1"/>
              <a:t>Subject</a:t>
            </a:r>
            <a:endParaRPr lang="fr-FR" dirty="0">
              <a:solidFill>
                <a:schemeClr val="accent2"/>
              </a:solidFill>
            </a:endParaRPr>
          </a:p>
        </p:txBody>
      </p:sp>
      <p:pic>
        <p:nvPicPr>
          <p:cNvPr id="4" name="Picture 3">
            <a:extLst>
              <a:ext uri="{FF2B5EF4-FFF2-40B4-BE49-F238E27FC236}">
                <a16:creationId xmlns:a16="http://schemas.microsoft.com/office/drawing/2014/main" id="{6F03B43A-A023-4D99-8811-191945137DB9}"/>
              </a:ext>
            </a:extLst>
          </p:cNvPr>
          <p:cNvPicPr>
            <a:picLocks noChangeAspect="1"/>
          </p:cNvPicPr>
          <p:nvPr/>
        </p:nvPicPr>
        <p:blipFill>
          <a:blip r:embed="rId2"/>
          <a:stretch>
            <a:fillRect/>
          </a:stretch>
        </p:blipFill>
        <p:spPr>
          <a:xfrm>
            <a:off x="1372848" y="3082724"/>
            <a:ext cx="9020175" cy="3267075"/>
          </a:xfrm>
          <a:prstGeom prst="rect">
            <a:avLst/>
          </a:prstGeom>
        </p:spPr>
      </p:pic>
    </p:spTree>
    <p:extLst>
      <p:ext uri="{BB962C8B-B14F-4D97-AF65-F5344CB8AC3E}">
        <p14:creationId xmlns:p14="http://schemas.microsoft.com/office/powerpoint/2010/main" val="40116876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MeteoSurveillance</a:t>
            </a:r>
            <a:r>
              <a:rPr lang="fr-FR" dirty="0">
                <a:solidFill>
                  <a:schemeClr val="accent2"/>
                </a:solidFill>
              </a:rPr>
              <a:t> app</a:t>
            </a:r>
          </a:p>
          <a:p>
            <a:pPr lvl="1">
              <a:buFont typeface="Courier New" panose="02070309020205020404" pitchFamily="49" charset="0"/>
              <a:buChar char="o"/>
            </a:pPr>
            <a:r>
              <a:rPr lang="fr-FR" dirty="0">
                <a:solidFill>
                  <a:srgbClr val="0070C0"/>
                </a:solidFill>
              </a:rPr>
              <a:t>Implémentation avec observer pattern en java (voir le code dans la package</a:t>
            </a:r>
            <a:r>
              <a:rPr lang="fr-FR" dirty="0"/>
              <a:t> </a:t>
            </a:r>
            <a:r>
              <a:rPr lang="fr-FR" dirty="0">
                <a:solidFill>
                  <a:srgbClr val="0070C0"/>
                </a:solidFill>
              </a:rPr>
              <a:t>designpatterns.observer.meteoSurveillanceApp3 </a:t>
            </a:r>
            <a:r>
              <a:rPr lang="fr-FR" dirty="0"/>
              <a:t>)</a:t>
            </a:r>
            <a:r>
              <a:rPr lang="fr-FR" dirty="0">
                <a:solidFill>
                  <a:srgbClr val="0070C0"/>
                </a:solidFill>
              </a:rPr>
              <a:t>:</a:t>
            </a:r>
          </a:p>
          <a:p>
            <a:pPr lvl="2">
              <a:buFont typeface="Arial" panose="020B0604020202020204" pitchFamily="34" charset="0"/>
              <a:buChar char="•"/>
            </a:pPr>
            <a:r>
              <a:rPr lang="fr-FR" sz="1400" dirty="0"/>
              <a:t>Un objet est considéré en tant qu’Observer si : il implémente l’interface </a:t>
            </a:r>
            <a:r>
              <a:rPr lang="fr-FR" sz="1400" dirty="0" err="1"/>
              <a:t>java.util.Observer</a:t>
            </a:r>
            <a:r>
              <a:rPr lang="fr-FR" sz="1400" dirty="0"/>
              <a:t> puis hérite de la classe </a:t>
            </a:r>
            <a:r>
              <a:rPr lang="fr-FR" sz="1400" dirty="0" err="1"/>
              <a:t>java.util.Observable</a:t>
            </a:r>
            <a:r>
              <a:rPr lang="fr-FR" sz="1400" dirty="0"/>
              <a:t> ( ou toute classe qui héritent de </a:t>
            </a:r>
            <a:r>
              <a:rPr lang="fr-FR" sz="1400" dirty="0" err="1"/>
              <a:t>java.util.Observable</a:t>
            </a:r>
            <a:r>
              <a:rPr lang="fr-FR" sz="1400" dirty="0"/>
              <a:t> ).L’objet sera en mesure d’appeler les méthodes </a:t>
            </a:r>
            <a:r>
              <a:rPr lang="fr-FR" sz="1400" dirty="0" err="1"/>
              <a:t>addObserver</a:t>
            </a:r>
            <a:r>
              <a:rPr lang="fr-FR" sz="1400" dirty="0"/>
              <a:t>() et éventuellement la méthodes </a:t>
            </a:r>
            <a:r>
              <a:rPr lang="fr-FR" sz="1400" dirty="0" err="1"/>
              <a:t>deleteObserver</a:t>
            </a:r>
            <a:r>
              <a:rPr lang="fr-FR" sz="1400" dirty="0"/>
              <a:t>() si besoin.</a:t>
            </a:r>
          </a:p>
          <a:p>
            <a:pPr lvl="2">
              <a:buFont typeface="Arial" panose="020B0604020202020204" pitchFamily="34" charset="0"/>
              <a:buChar char="•"/>
            </a:pPr>
            <a:r>
              <a:rPr lang="fr-FR" sz="1400" dirty="0"/>
              <a:t>Pour que la classe Observable puisque envoyer des notifications, il faut :</a:t>
            </a:r>
          </a:p>
          <a:p>
            <a:pPr marL="1165860" lvl="3" indent="-342900">
              <a:buFont typeface="+mj-lt"/>
              <a:buAutoNum type="arabicPeriod"/>
            </a:pPr>
            <a:r>
              <a:rPr lang="fr-FR" sz="1400" dirty="0"/>
              <a:t>Appeler la méthode </a:t>
            </a:r>
            <a:r>
              <a:rPr lang="fr-FR" sz="1400" dirty="0" err="1"/>
              <a:t>setChanged</a:t>
            </a:r>
            <a:r>
              <a:rPr lang="fr-FR" sz="1400" dirty="0"/>
              <a:t>()</a:t>
            </a:r>
          </a:p>
          <a:p>
            <a:pPr marL="1165860" lvl="3" indent="-342900">
              <a:buFont typeface="+mj-lt"/>
              <a:buAutoNum type="arabicPeriod"/>
            </a:pPr>
            <a:r>
              <a:rPr lang="fr-FR" sz="1400" dirty="0"/>
              <a:t>Appeler la méthode </a:t>
            </a:r>
            <a:r>
              <a:rPr lang="fr-FR" sz="1400" dirty="0" err="1"/>
              <a:t>notifyObservers</a:t>
            </a:r>
            <a:r>
              <a:rPr lang="fr-FR" sz="1400" dirty="0"/>
              <a:t>() en 2eme ordre.</a:t>
            </a:r>
          </a:p>
          <a:p>
            <a:pPr lvl="2">
              <a:buFont typeface="Arial" panose="020B0604020202020204" pitchFamily="34" charset="0"/>
              <a:buChar char="•"/>
            </a:pPr>
            <a:r>
              <a:rPr lang="fr-FR" sz="1400" dirty="0"/>
              <a:t>Pour qu’un Observer reçoit une notification, il doit implémenter la méthode update() qui un peu différente par rapport à la précédente implémentation de l’application </a:t>
            </a:r>
            <a:r>
              <a:rPr lang="fr-FR" sz="1400" dirty="0" err="1"/>
              <a:t>MeteoSurveillance</a:t>
            </a:r>
            <a:r>
              <a:rPr lang="fr-FR" sz="1400" dirty="0"/>
              <a:t> </a:t>
            </a:r>
            <a:r>
              <a:rPr lang="fr-FR" sz="1400" dirty="0">
                <a:sym typeface="Wingdings" panose="05000000000000000000" pitchFamily="2" charset="2"/>
              </a:rPr>
              <a:t>update(Observer </a:t>
            </a:r>
            <a:r>
              <a:rPr lang="fr-FR" sz="1400" dirty="0" err="1">
                <a:sym typeface="Wingdings" panose="05000000000000000000" pitchFamily="2" charset="2"/>
              </a:rPr>
              <a:t>o,Object</a:t>
            </a:r>
            <a:r>
              <a:rPr lang="fr-FR" sz="1400" dirty="0">
                <a:sym typeface="Wingdings" panose="05000000000000000000" pitchFamily="2" charset="2"/>
              </a:rPr>
              <a:t> arg) ,o représente l’Observer et arg est l’objet passé à la méthode </a:t>
            </a:r>
            <a:r>
              <a:rPr lang="fr-FR" sz="1400" dirty="0" err="1"/>
              <a:t>notifyObservers</a:t>
            </a:r>
            <a:r>
              <a:rPr lang="fr-FR" sz="1400" dirty="0"/>
              <a:t>() </a:t>
            </a:r>
            <a:r>
              <a:rPr lang="fr-FR" sz="1400" dirty="0">
                <a:sym typeface="Wingdings" panose="05000000000000000000" pitchFamily="2" charset="2"/>
              </a:rPr>
              <a:t>voir la documentation sur  </a:t>
            </a:r>
            <a:r>
              <a:rPr lang="fr-FR" sz="1400" dirty="0">
                <a:solidFill>
                  <a:srgbClr val="0070C0"/>
                </a:solidFill>
                <a:sym typeface="Wingdings" panose="05000000000000000000" pitchFamily="2" charset="2"/>
              </a:rPr>
              <a:t>https://docs.oracle.com/javase/7/docs/api/java/util/Observer.html</a:t>
            </a:r>
            <a:endParaRPr lang="fr-FR" sz="1400" dirty="0">
              <a:solidFill>
                <a:srgbClr val="0070C0"/>
              </a:solidFill>
            </a:endParaRPr>
          </a:p>
        </p:txBody>
      </p:sp>
      <p:pic>
        <p:nvPicPr>
          <p:cNvPr id="4" name="Picture 3">
            <a:extLst>
              <a:ext uri="{FF2B5EF4-FFF2-40B4-BE49-F238E27FC236}">
                <a16:creationId xmlns:a16="http://schemas.microsoft.com/office/drawing/2014/main" id="{6F03B43A-A023-4D99-8811-191945137DB9}"/>
              </a:ext>
            </a:extLst>
          </p:cNvPr>
          <p:cNvPicPr>
            <a:picLocks noChangeAspect="1"/>
          </p:cNvPicPr>
          <p:nvPr/>
        </p:nvPicPr>
        <p:blipFill>
          <a:blip r:embed="rId2"/>
          <a:stretch>
            <a:fillRect/>
          </a:stretch>
        </p:blipFill>
        <p:spPr>
          <a:xfrm>
            <a:off x="2029795" y="4438835"/>
            <a:ext cx="8543509" cy="1951386"/>
          </a:xfrm>
          <a:prstGeom prst="rect">
            <a:avLst/>
          </a:prstGeom>
        </p:spPr>
      </p:pic>
    </p:spTree>
    <p:extLst>
      <p:ext uri="{BB962C8B-B14F-4D97-AF65-F5344CB8AC3E}">
        <p14:creationId xmlns:p14="http://schemas.microsoft.com/office/powerpoint/2010/main" val="416166772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MeteoSurveillance</a:t>
            </a:r>
            <a:r>
              <a:rPr lang="fr-FR" dirty="0">
                <a:solidFill>
                  <a:schemeClr val="accent2"/>
                </a:solidFill>
              </a:rPr>
              <a:t> app</a:t>
            </a:r>
          </a:p>
          <a:p>
            <a:pPr lvl="1">
              <a:buFont typeface="Courier New" panose="02070309020205020404" pitchFamily="49" charset="0"/>
              <a:buChar char="o"/>
            </a:pPr>
            <a:r>
              <a:rPr lang="fr-FR" dirty="0">
                <a:solidFill>
                  <a:srgbClr val="0070C0"/>
                </a:solidFill>
              </a:rPr>
              <a:t>Implémentation avec observer pattern en java (voir le code dans la package</a:t>
            </a:r>
            <a:r>
              <a:rPr lang="fr-FR" dirty="0"/>
              <a:t> </a:t>
            </a:r>
            <a:r>
              <a:rPr lang="fr-FR" dirty="0">
                <a:solidFill>
                  <a:srgbClr val="0070C0"/>
                </a:solidFill>
              </a:rPr>
              <a:t>designpatterns.observer.meteoSurveillanceApp3 </a:t>
            </a:r>
            <a:r>
              <a:rPr lang="fr-FR" dirty="0"/>
              <a:t>)</a:t>
            </a:r>
            <a:r>
              <a:rPr lang="fr-FR" dirty="0">
                <a:solidFill>
                  <a:srgbClr val="0070C0"/>
                </a:solidFill>
              </a:rPr>
              <a:t>:</a:t>
            </a:r>
          </a:p>
          <a:p>
            <a:pPr marL="548640" lvl="2" indent="0">
              <a:buNone/>
            </a:pPr>
            <a:r>
              <a:rPr lang="fr-FR" sz="1400" dirty="0"/>
              <a:t>Il est signalé que l’implémentation du design pattern « Observer » en java n’est pas parfaite, et peut être discutée si n’est pas la solution idéal au problème envisagé la solution est de faire une implémentation propre comme ce qu’on a vu dans la 2eme implémentation de l’application meteoSurveillanceApp3.Pour détailler ce pattern en java ,nous  allons exposer quelques points à retenir :</a:t>
            </a:r>
            <a:endParaRPr lang="en-US" sz="1400" dirty="0"/>
          </a:p>
          <a:p>
            <a:pPr lvl="3">
              <a:buFont typeface="Arial" panose="020B0604020202020204" pitchFamily="34" charset="0"/>
              <a:buChar char="•"/>
            </a:pPr>
            <a:r>
              <a:rPr lang="fr-FR" sz="1400" dirty="0"/>
              <a:t>La classe </a:t>
            </a:r>
            <a:r>
              <a:rPr lang="fr-FR" sz="1400" dirty="0" err="1"/>
              <a:t>java.util.Observable</a:t>
            </a:r>
            <a:r>
              <a:rPr lang="fr-FR" sz="1400" dirty="0"/>
              <a:t> propose une implémentation propre de la méthode </a:t>
            </a:r>
            <a:r>
              <a:rPr lang="fr-FR" sz="1400" dirty="0" err="1"/>
              <a:t>notifyObservers</a:t>
            </a:r>
            <a:r>
              <a:rPr lang="fr-FR" sz="1400" dirty="0"/>
              <a:t>() ce qui a pour impact  un ordre aléatoire des notifications envoyés aux </a:t>
            </a:r>
            <a:r>
              <a:rPr lang="fr-FR" sz="1400" dirty="0" err="1"/>
              <a:t>observers</a:t>
            </a:r>
            <a:r>
              <a:rPr lang="fr-FR" sz="1400" dirty="0"/>
              <a:t> et qui peut être diffèrent de notre implémentation</a:t>
            </a:r>
            <a:endParaRPr lang="en-US" sz="1400" dirty="0"/>
          </a:p>
          <a:p>
            <a:pPr lvl="3">
              <a:buFont typeface="Arial" panose="020B0604020202020204" pitchFamily="34" charset="0"/>
              <a:buChar char="•"/>
            </a:pPr>
            <a:r>
              <a:rPr lang="fr-FR" sz="1400" dirty="0"/>
              <a:t>La classe Observable n’est pas une interface donc on est obligé de passer par héritage ce qui signifie qu’on ne peut pas faire une implémentation spécifique ce qui constitue une violation des Principes OO suivants :</a:t>
            </a:r>
            <a:endParaRPr lang="en-US" sz="1400" dirty="0"/>
          </a:p>
          <a:p>
            <a:pPr lvl="4"/>
            <a:r>
              <a:rPr lang="fr-FR" sz="1400" dirty="0"/>
              <a:t>Programmer en interface et pas en implémentation (vu pendant la discussion du </a:t>
            </a:r>
            <a:r>
              <a:rPr lang="fr-FR" sz="1400" dirty="0" err="1"/>
              <a:t>strategy</a:t>
            </a:r>
            <a:r>
              <a:rPr lang="fr-FR" sz="1400" dirty="0"/>
              <a:t> pattern)</a:t>
            </a:r>
            <a:endParaRPr lang="en-US" sz="1400" dirty="0"/>
          </a:p>
          <a:p>
            <a:pPr lvl="4"/>
            <a:r>
              <a:rPr lang="fr-FR" sz="1400" dirty="0"/>
              <a:t>Privilégier l’</a:t>
            </a:r>
            <a:r>
              <a:rPr lang="fr-FR" sz="1400" dirty="0" err="1"/>
              <a:t>aggregation</a:t>
            </a:r>
            <a:r>
              <a:rPr lang="fr-FR" sz="1400" dirty="0"/>
              <a:t> (composition) de héritage</a:t>
            </a:r>
          </a:p>
          <a:p>
            <a:pPr lvl="3">
              <a:buFont typeface="Arial" panose="020B0604020202020204" pitchFamily="34" charset="0"/>
              <a:buChar char="•"/>
            </a:pPr>
            <a:r>
              <a:rPr lang="fr-FR" sz="1400" dirty="0"/>
              <a:t>La classe Observable protège des données cruciales (la méthode </a:t>
            </a:r>
            <a:r>
              <a:rPr lang="en-US" sz="1400" dirty="0" err="1"/>
              <a:t>setChanged</a:t>
            </a:r>
            <a:r>
              <a:rPr lang="en-US" sz="1400" dirty="0"/>
              <a:t>()) et </a:t>
            </a:r>
            <a:r>
              <a:rPr lang="en-US" sz="1400" dirty="0" err="1"/>
              <a:t>voir</a:t>
            </a:r>
            <a:r>
              <a:rPr lang="en-US" sz="1400" dirty="0"/>
              <a:t> le lien pour </a:t>
            </a:r>
            <a:r>
              <a:rPr lang="en-US" sz="1400" dirty="0" err="1"/>
              <a:t>autres</a:t>
            </a:r>
            <a:r>
              <a:rPr lang="en-US" sz="1400" dirty="0"/>
              <a:t> </a:t>
            </a:r>
            <a:r>
              <a:rPr lang="en-US" sz="1400" dirty="0" err="1"/>
              <a:t>méthodes</a:t>
            </a:r>
            <a:r>
              <a:rPr lang="en-US" sz="1400" dirty="0"/>
              <a:t> protégées : </a:t>
            </a:r>
            <a:r>
              <a:rPr lang="en-US" sz="1400" dirty="0">
                <a:solidFill>
                  <a:srgbClr val="0070C0"/>
                </a:solidFill>
              </a:rPr>
              <a:t>https://docs.oracle.com/javase/7/docs/api/java/util/Observable.html</a:t>
            </a:r>
          </a:p>
        </p:txBody>
      </p:sp>
      <p:pic>
        <p:nvPicPr>
          <p:cNvPr id="4" name="Picture 3">
            <a:extLst>
              <a:ext uri="{FF2B5EF4-FFF2-40B4-BE49-F238E27FC236}">
                <a16:creationId xmlns:a16="http://schemas.microsoft.com/office/drawing/2014/main" id="{6F03B43A-A023-4D99-8811-191945137DB9}"/>
              </a:ext>
            </a:extLst>
          </p:cNvPr>
          <p:cNvPicPr>
            <a:picLocks noChangeAspect="1"/>
          </p:cNvPicPr>
          <p:nvPr/>
        </p:nvPicPr>
        <p:blipFill>
          <a:blip r:embed="rId2"/>
          <a:stretch>
            <a:fillRect/>
          </a:stretch>
        </p:blipFill>
        <p:spPr>
          <a:xfrm>
            <a:off x="1710199" y="5149903"/>
            <a:ext cx="8543509" cy="1596279"/>
          </a:xfrm>
          <a:prstGeom prst="rect">
            <a:avLst/>
          </a:prstGeom>
        </p:spPr>
      </p:pic>
    </p:spTree>
    <p:extLst>
      <p:ext uri="{BB962C8B-B14F-4D97-AF65-F5344CB8AC3E}">
        <p14:creationId xmlns:p14="http://schemas.microsoft.com/office/powerpoint/2010/main" val="32340486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Autres </a:t>
            </a:r>
            <a:r>
              <a:rPr lang="fr-FR" dirty="0" err="1">
                <a:solidFill>
                  <a:schemeClr val="accent2"/>
                </a:solidFill>
              </a:rPr>
              <a:t>implementation</a:t>
            </a:r>
            <a:r>
              <a:rPr lang="fr-FR" dirty="0">
                <a:solidFill>
                  <a:schemeClr val="accent2"/>
                </a:solidFill>
              </a:rPr>
              <a:t> de l’Observer en Java  ( dans JDK)</a:t>
            </a:r>
          </a:p>
          <a:p>
            <a:pPr lvl="1">
              <a:buFont typeface="Courier New" panose="02070309020205020404" pitchFamily="49" charset="0"/>
              <a:buChar char="o"/>
            </a:pPr>
            <a:r>
              <a:rPr lang="en-US" sz="1400" dirty="0">
                <a:solidFill>
                  <a:srgbClr val="0070C0"/>
                </a:solidFill>
              </a:rPr>
              <a:t>Swing API </a:t>
            </a:r>
            <a:r>
              <a:rPr lang="en-US" sz="1400" dirty="0"/>
              <a:t>: </a:t>
            </a:r>
            <a:r>
              <a:rPr lang="en-US" sz="1400" dirty="0" err="1"/>
              <a:t>exemple</a:t>
            </a:r>
            <a:r>
              <a:rPr lang="en-US" sz="1400" dirty="0"/>
              <a:t> </a:t>
            </a:r>
            <a:r>
              <a:rPr lang="en-US" sz="1400" dirty="0" err="1"/>
              <a:t>Jbutton</a:t>
            </a:r>
            <a:r>
              <a:rPr lang="en-US" sz="1400" dirty="0"/>
              <a:t> à </a:t>
            </a:r>
            <a:r>
              <a:rPr lang="en-US" sz="1400" dirty="0" err="1"/>
              <a:t>decouvrir</a:t>
            </a:r>
            <a:r>
              <a:rPr lang="en-US" sz="1400" dirty="0"/>
              <a:t> ( </a:t>
            </a:r>
            <a:r>
              <a:rPr lang="en-US" sz="1400" dirty="0" err="1"/>
              <a:t>actionListener</a:t>
            </a:r>
            <a:r>
              <a:rPr lang="en-US" sz="1400" dirty="0"/>
              <a:t>=Observer interface)</a:t>
            </a:r>
          </a:p>
          <a:p>
            <a:pPr lvl="1">
              <a:buFont typeface="Courier New" panose="02070309020205020404" pitchFamily="49" charset="0"/>
              <a:buChar char="o"/>
            </a:pPr>
            <a:r>
              <a:rPr lang="fr-FR" sz="1400" dirty="0">
                <a:solidFill>
                  <a:srgbClr val="0070C0"/>
                </a:solidFill>
              </a:rPr>
              <a:t>JavaBeans : pour plus documentation </a:t>
            </a:r>
            <a:r>
              <a:rPr lang="fr-FR" sz="1400" dirty="0">
                <a:solidFill>
                  <a:srgbClr val="0070C0"/>
                </a:solidFill>
                <a:hlinkClick r:id="rId2"/>
              </a:rPr>
              <a:t>https://docs.oracle.com/javase/7/docs/api/java/beans/PropertyChangeListener.html</a:t>
            </a:r>
            <a:endParaRPr lang="fr-FR" sz="1400" dirty="0">
              <a:solidFill>
                <a:srgbClr val="0070C0"/>
              </a:solidFill>
            </a:endParaRPr>
          </a:p>
          <a:p>
            <a:pPr lvl="1">
              <a:buFont typeface="Courier New" panose="02070309020205020404" pitchFamily="49" charset="0"/>
              <a:buChar char="o"/>
            </a:pPr>
            <a:endParaRPr lang="fr-FR" sz="1400" dirty="0">
              <a:solidFill>
                <a:srgbClr val="0070C0"/>
              </a:solidFill>
            </a:endParaRPr>
          </a:p>
          <a:p>
            <a:pPr lvl="1">
              <a:buFont typeface="Wingdings" panose="05000000000000000000" pitchFamily="2" charset="2"/>
              <a:buChar char="q"/>
            </a:pPr>
            <a:r>
              <a:rPr lang="fr-FR" sz="2000" dirty="0">
                <a:solidFill>
                  <a:schemeClr val="accent2"/>
                </a:solidFill>
              </a:rPr>
              <a:t> Principe de design mis en évidence par l’Observer Pattern</a:t>
            </a:r>
          </a:p>
          <a:p>
            <a:pPr marL="274320" lvl="1" indent="0">
              <a:buNone/>
            </a:pPr>
            <a:endParaRPr lang="fr-FR" sz="1400" dirty="0">
              <a:solidFill>
                <a:srgbClr val="0070C0"/>
              </a:solidFill>
            </a:endParaRPr>
          </a:p>
          <a:p>
            <a:pPr marL="274320" lvl="1" indent="0" algn="ctr">
              <a:buNone/>
            </a:pPr>
            <a:r>
              <a:rPr lang="fr-FR" sz="1400" dirty="0">
                <a:solidFill>
                  <a:srgbClr val="0070C0"/>
                </a:solidFill>
              </a:rPr>
              <a:t>   </a:t>
            </a:r>
            <a:r>
              <a:rPr lang="fr-FR" sz="1600" b="1" dirty="0">
                <a:solidFill>
                  <a:srgbClr val="0070C0"/>
                </a:solidFill>
              </a:rPr>
              <a:t>Privilégier un design faiblement couplé entre les objets qui interagissent</a:t>
            </a:r>
          </a:p>
        </p:txBody>
      </p:sp>
    </p:spTree>
    <p:extLst>
      <p:ext uri="{BB962C8B-B14F-4D97-AF65-F5344CB8AC3E}">
        <p14:creationId xmlns:p14="http://schemas.microsoft.com/office/powerpoint/2010/main" val="4624157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dirty="0"/>
              <a:t>Observer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Principe de design mis en </a:t>
            </a:r>
            <a:r>
              <a:rPr lang="fr-FR" dirty="0" err="1">
                <a:solidFill>
                  <a:schemeClr val="accent2"/>
                </a:solidFill>
              </a:rPr>
              <a:t>evidence</a:t>
            </a:r>
            <a:r>
              <a:rPr lang="fr-FR" dirty="0">
                <a:solidFill>
                  <a:schemeClr val="accent2"/>
                </a:solidFill>
              </a:rPr>
              <a:t> par l’Observer Pattern</a:t>
            </a:r>
          </a:p>
          <a:p>
            <a:pPr lvl="1">
              <a:buFont typeface="Courier New" panose="02070309020205020404" pitchFamily="49" charset="0"/>
              <a:buChar char="o"/>
            </a:pPr>
            <a:r>
              <a:rPr lang="fr-FR" dirty="0">
                <a:solidFill>
                  <a:srgbClr val="0070C0"/>
                </a:solidFill>
              </a:rPr>
              <a:t>Implémentation avec observer pattern en java (voir le code dans la package</a:t>
            </a:r>
            <a:r>
              <a:rPr lang="fr-FR" dirty="0"/>
              <a:t> </a:t>
            </a:r>
            <a:r>
              <a:rPr lang="fr-FR" dirty="0">
                <a:solidFill>
                  <a:srgbClr val="0070C0"/>
                </a:solidFill>
              </a:rPr>
              <a:t>designpatterns.observer.meteoSurveillanceApp3 </a:t>
            </a:r>
            <a:r>
              <a:rPr lang="fr-FR" dirty="0"/>
              <a:t>)</a:t>
            </a:r>
            <a:r>
              <a:rPr lang="fr-FR" dirty="0">
                <a:solidFill>
                  <a:srgbClr val="0070C0"/>
                </a:solidFill>
              </a:rPr>
              <a:t>:</a:t>
            </a:r>
          </a:p>
        </p:txBody>
      </p:sp>
      <p:pic>
        <p:nvPicPr>
          <p:cNvPr id="4" name="Picture 3">
            <a:extLst>
              <a:ext uri="{FF2B5EF4-FFF2-40B4-BE49-F238E27FC236}">
                <a16:creationId xmlns:a16="http://schemas.microsoft.com/office/drawing/2014/main" id="{6F03B43A-A023-4D99-8811-191945137DB9}"/>
              </a:ext>
            </a:extLst>
          </p:cNvPr>
          <p:cNvPicPr>
            <a:picLocks noChangeAspect="1"/>
          </p:cNvPicPr>
          <p:nvPr/>
        </p:nvPicPr>
        <p:blipFill>
          <a:blip r:embed="rId2"/>
          <a:stretch>
            <a:fillRect/>
          </a:stretch>
        </p:blipFill>
        <p:spPr>
          <a:xfrm>
            <a:off x="1408358" y="2152891"/>
            <a:ext cx="8543509" cy="2451525"/>
          </a:xfrm>
          <a:prstGeom prst="rect">
            <a:avLst/>
          </a:prstGeom>
        </p:spPr>
      </p:pic>
    </p:spTree>
    <p:extLst>
      <p:ext uri="{BB962C8B-B14F-4D97-AF65-F5344CB8AC3E}">
        <p14:creationId xmlns:p14="http://schemas.microsoft.com/office/powerpoint/2010/main" val="236212840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Decorator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058400"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le pattern : </a:t>
            </a:r>
            <a:r>
              <a:rPr lang="fr-FR" dirty="0" err="1">
                <a:solidFill>
                  <a:schemeClr val="accent2"/>
                </a:solidFill>
              </a:rPr>
              <a:t>Decorator</a:t>
            </a:r>
            <a:endParaRPr lang="fr-FR" dirty="0">
              <a:solidFill>
                <a:schemeClr val="accent2"/>
              </a:solidFill>
            </a:endParaRPr>
          </a:p>
          <a:p>
            <a:r>
              <a:rPr lang="fr-FR" sz="1800" dirty="0"/>
              <a:t>Ce design pattern apporte une solution aux problèmes de surutilisation typique de l'héritage.</a:t>
            </a:r>
          </a:p>
          <a:p>
            <a:r>
              <a:rPr lang="fr-FR" sz="1800" dirty="0"/>
              <a:t>La solution apportée par le </a:t>
            </a:r>
            <a:r>
              <a:rPr lang="fr-FR" sz="1800" dirty="0" err="1"/>
              <a:t>decorator</a:t>
            </a:r>
            <a:r>
              <a:rPr lang="fr-FR" sz="1800" dirty="0"/>
              <a:t> pattern se base sur une technique de décoration des classes au moment de l'exécution ( en runtime) en utilisant une forme de composition d'objets =&gt; L’objectif est de donner de nouvelles responsabilités à vos objets (ou à ceux de quelqu'un d'autre) sans apporter de modifications au code aux classes sous-jacentes</a:t>
            </a:r>
          </a:p>
          <a:p>
            <a:pPr marL="0" indent="0">
              <a:buNone/>
            </a:pPr>
            <a:endParaRPr lang="fr-FR" sz="1800" dirty="0"/>
          </a:p>
          <a:p>
            <a:pPr marL="274320" lvl="1" indent="0">
              <a:buNone/>
            </a:pPr>
            <a:endParaRPr lang="fr-FR" dirty="0"/>
          </a:p>
        </p:txBody>
      </p:sp>
      <p:pic>
        <p:nvPicPr>
          <p:cNvPr id="4" name="Picture 3">
            <a:extLst>
              <a:ext uri="{FF2B5EF4-FFF2-40B4-BE49-F238E27FC236}">
                <a16:creationId xmlns:a16="http://schemas.microsoft.com/office/drawing/2014/main" id="{6A25864E-073B-4C37-8097-BC8A68222E04}"/>
              </a:ext>
            </a:extLst>
          </p:cNvPr>
          <p:cNvPicPr>
            <a:picLocks noChangeAspect="1"/>
          </p:cNvPicPr>
          <p:nvPr/>
        </p:nvPicPr>
        <p:blipFill>
          <a:blip r:embed="rId2"/>
          <a:stretch>
            <a:fillRect/>
          </a:stretch>
        </p:blipFill>
        <p:spPr>
          <a:xfrm>
            <a:off x="2096255" y="3266982"/>
            <a:ext cx="7376219" cy="3381593"/>
          </a:xfrm>
          <a:prstGeom prst="rect">
            <a:avLst/>
          </a:prstGeom>
        </p:spPr>
      </p:pic>
    </p:spTree>
    <p:extLst>
      <p:ext uri="{BB962C8B-B14F-4D97-AF65-F5344CB8AC3E}">
        <p14:creationId xmlns:p14="http://schemas.microsoft.com/office/powerpoint/2010/main" val="5747871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Decorator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058400"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le pattern : </a:t>
            </a:r>
            <a:r>
              <a:rPr lang="fr-FR" dirty="0" err="1">
                <a:solidFill>
                  <a:schemeClr val="accent2"/>
                </a:solidFill>
              </a:rPr>
              <a:t>Decorator</a:t>
            </a:r>
            <a:endParaRPr lang="fr-FR" dirty="0">
              <a:solidFill>
                <a:schemeClr val="accent2"/>
              </a:solidFill>
            </a:endParaRPr>
          </a:p>
          <a:p>
            <a:r>
              <a:rPr lang="fr-FR" sz="1800" dirty="0"/>
              <a:t>Ce design pattern apporte une solution aux problèmes de surutilisation typique de l'héritage.</a:t>
            </a:r>
          </a:p>
          <a:p>
            <a:r>
              <a:rPr lang="fr-FR" sz="1800" dirty="0"/>
              <a:t>La solution apportée par le </a:t>
            </a:r>
            <a:r>
              <a:rPr lang="fr-FR" sz="1800" dirty="0" err="1"/>
              <a:t>decorator</a:t>
            </a:r>
            <a:r>
              <a:rPr lang="fr-FR" sz="1800" dirty="0"/>
              <a:t> pattern se base sur une technique de décoration des classes au moment de l'exécution ( en runtime) en utilisant une forme de composition d'objets =&gt; L’objectif est de donner de nouvelles responsabilités à vos objets (ou à ceux de quelqu'un d'autre) sans apporter de modifications au code aux classes sous-jacentes</a:t>
            </a:r>
          </a:p>
          <a:p>
            <a:pPr marL="0" indent="0">
              <a:buNone/>
            </a:pPr>
            <a:endParaRPr lang="fr-FR" sz="1800" dirty="0"/>
          </a:p>
          <a:p>
            <a:pPr marL="274320" lvl="1" indent="0">
              <a:buNone/>
            </a:pPr>
            <a:endParaRPr lang="fr-FR" dirty="0"/>
          </a:p>
        </p:txBody>
      </p:sp>
      <p:pic>
        <p:nvPicPr>
          <p:cNvPr id="4" name="Picture 3">
            <a:extLst>
              <a:ext uri="{FF2B5EF4-FFF2-40B4-BE49-F238E27FC236}">
                <a16:creationId xmlns:a16="http://schemas.microsoft.com/office/drawing/2014/main" id="{6A25864E-073B-4C37-8097-BC8A68222E04}"/>
              </a:ext>
            </a:extLst>
          </p:cNvPr>
          <p:cNvPicPr>
            <a:picLocks noChangeAspect="1"/>
          </p:cNvPicPr>
          <p:nvPr/>
        </p:nvPicPr>
        <p:blipFill>
          <a:blip r:embed="rId2"/>
          <a:stretch>
            <a:fillRect/>
          </a:stretch>
        </p:blipFill>
        <p:spPr>
          <a:xfrm>
            <a:off x="2096255" y="3266982"/>
            <a:ext cx="7376219" cy="3381593"/>
          </a:xfrm>
          <a:prstGeom prst="rect">
            <a:avLst/>
          </a:prstGeom>
        </p:spPr>
      </p:pic>
    </p:spTree>
    <p:extLst>
      <p:ext uri="{BB962C8B-B14F-4D97-AF65-F5344CB8AC3E}">
        <p14:creationId xmlns:p14="http://schemas.microsoft.com/office/powerpoint/2010/main" val="167848045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Decorator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058400"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le pattern : </a:t>
            </a:r>
            <a:r>
              <a:rPr lang="fr-FR" dirty="0" err="1">
                <a:solidFill>
                  <a:schemeClr val="accent2"/>
                </a:solidFill>
              </a:rPr>
              <a:t>Decorator</a:t>
            </a:r>
            <a:endParaRPr lang="fr-FR" dirty="0">
              <a:solidFill>
                <a:schemeClr val="accent2"/>
              </a:solidFill>
            </a:endParaRPr>
          </a:p>
          <a:p>
            <a:r>
              <a:rPr lang="fr-FR" sz="1800" dirty="0"/>
              <a:t>Ce design pattern apporte une solution aux problèmes de surutilisation typique de l'héritage.</a:t>
            </a:r>
          </a:p>
          <a:p>
            <a:r>
              <a:rPr lang="fr-FR" sz="1800" dirty="0"/>
              <a:t>La solution apportée par le </a:t>
            </a:r>
            <a:r>
              <a:rPr lang="fr-FR" sz="1800" dirty="0" err="1"/>
              <a:t>decorator</a:t>
            </a:r>
            <a:r>
              <a:rPr lang="fr-FR" sz="1800" dirty="0"/>
              <a:t> pattern se base sur une technique de décoration des classes au moment de l'exécution ( en runtime) en utilisant une forme de composition d'objets =&gt; L’objectif est de donner de nouvelles responsabilités à vos objets (ou à ceux de quelqu'un d'autre) sans apporter de modifications au code aux classes sous-jacentes</a:t>
            </a:r>
          </a:p>
          <a:p>
            <a:pPr marL="0" indent="0">
              <a:buNone/>
            </a:pPr>
            <a:endParaRPr lang="fr-FR" sz="1800" dirty="0"/>
          </a:p>
          <a:p>
            <a:pPr marL="274320" lvl="1" indent="0">
              <a:buNone/>
            </a:pPr>
            <a:endParaRPr lang="fr-FR" dirty="0"/>
          </a:p>
        </p:txBody>
      </p:sp>
      <p:pic>
        <p:nvPicPr>
          <p:cNvPr id="6" name="Picture 5">
            <a:extLst>
              <a:ext uri="{FF2B5EF4-FFF2-40B4-BE49-F238E27FC236}">
                <a16:creationId xmlns:a16="http://schemas.microsoft.com/office/drawing/2014/main" id="{5D797A64-E138-4AF6-B88D-A95CDBC404E7}"/>
              </a:ext>
            </a:extLst>
          </p:cNvPr>
          <p:cNvPicPr>
            <a:picLocks noChangeAspect="1"/>
          </p:cNvPicPr>
          <p:nvPr/>
        </p:nvPicPr>
        <p:blipFill rotWithShape="1">
          <a:blip r:embed="rId2"/>
          <a:srcRect l="31093" t="16569" r="21953" b="30001"/>
          <a:stretch/>
        </p:blipFill>
        <p:spPr>
          <a:xfrm>
            <a:off x="3314700" y="3260416"/>
            <a:ext cx="5724526" cy="3508008"/>
          </a:xfrm>
          <a:prstGeom prst="rect">
            <a:avLst/>
          </a:prstGeom>
        </p:spPr>
      </p:pic>
    </p:spTree>
    <p:extLst>
      <p:ext uri="{BB962C8B-B14F-4D97-AF65-F5344CB8AC3E}">
        <p14:creationId xmlns:p14="http://schemas.microsoft.com/office/powerpoint/2010/main" val="15841836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b="1" dirty="0"/>
              <a:t>Decorator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a:t>
            </a:r>
          </a:p>
          <a:p>
            <a:pPr marL="0" indent="0">
              <a:buNone/>
            </a:pPr>
            <a:r>
              <a:rPr lang="fr-FR" sz="1600" dirty="0"/>
              <a:t>Le </a:t>
            </a:r>
            <a:r>
              <a:rPr lang="fr-FR" sz="1600" dirty="0" err="1"/>
              <a:t>decorator</a:t>
            </a:r>
            <a:r>
              <a:rPr lang="fr-FR" sz="1600" dirty="0"/>
              <a:t> pattern associe des responsabilités supplémentaires à un objet de manière dynamique. Les décorateurs offrent une alternative flexible au sous-classement pour étendre la fonctionnalité.</a:t>
            </a:r>
          </a:p>
        </p:txBody>
      </p:sp>
      <p:pic>
        <p:nvPicPr>
          <p:cNvPr id="4" name="Picture 3">
            <a:extLst>
              <a:ext uri="{FF2B5EF4-FFF2-40B4-BE49-F238E27FC236}">
                <a16:creationId xmlns:a16="http://schemas.microsoft.com/office/drawing/2014/main" id="{57CD0925-30F9-4740-BF32-990F1CE7E134}"/>
              </a:ext>
            </a:extLst>
          </p:cNvPr>
          <p:cNvPicPr>
            <a:picLocks noChangeAspect="1"/>
          </p:cNvPicPr>
          <p:nvPr/>
        </p:nvPicPr>
        <p:blipFill>
          <a:blip r:embed="rId2"/>
          <a:stretch>
            <a:fillRect/>
          </a:stretch>
        </p:blipFill>
        <p:spPr>
          <a:xfrm>
            <a:off x="1168174" y="2028825"/>
            <a:ext cx="9855652" cy="4619752"/>
          </a:xfrm>
          <a:prstGeom prst="rect">
            <a:avLst/>
          </a:prstGeom>
        </p:spPr>
      </p:pic>
    </p:spTree>
    <p:extLst>
      <p:ext uri="{BB962C8B-B14F-4D97-AF65-F5344CB8AC3E}">
        <p14:creationId xmlns:p14="http://schemas.microsoft.com/office/powerpoint/2010/main" val="535222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p:txBody>
          <a:bodyPr/>
          <a:lstStyle/>
          <a:p>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514476"/>
            <a:ext cx="10058400" cy="111442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457200" indent="-457200">
              <a:buFont typeface="+mj-lt"/>
              <a:buAutoNum type="arabicPeriod"/>
            </a:pPr>
            <a:r>
              <a:rPr lang="en-US" dirty="0"/>
              <a:t>Une nouvelle version </a:t>
            </a:r>
            <a:r>
              <a:rPr lang="en-US" b="1" dirty="0" err="1"/>
              <a:t>SimUDuck</a:t>
            </a:r>
            <a:r>
              <a:rPr lang="en-US" b="1" dirty="0"/>
              <a:t> app  à </a:t>
            </a:r>
            <a:r>
              <a:rPr lang="en-US" b="1" dirty="0" err="1"/>
              <a:t>réaliser</a:t>
            </a:r>
            <a:endParaRPr lang="en-US" b="1" dirty="0"/>
          </a:p>
          <a:p>
            <a:pPr marL="0" indent="0">
              <a:buNone/>
            </a:pPr>
            <a:r>
              <a:rPr lang="en-US" dirty="0">
                <a:latin typeface="Arial" panose="020B0604020202020204" pitchFamily="34" charset="0"/>
                <a:cs typeface="Arial" panose="020B0604020202020204" pitchFamily="34" charset="0"/>
              </a:rPr>
              <a:t>Pendant la </a:t>
            </a:r>
            <a:r>
              <a:rPr lang="fr-FR" dirty="0">
                <a:latin typeface="Arial" panose="020B0604020202020204" pitchFamily="34" charset="0"/>
                <a:cs typeface="Arial" panose="020B0604020202020204" pitchFamily="34" charset="0"/>
              </a:rPr>
              <a:t>démonstration</a:t>
            </a:r>
            <a:r>
              <a:rPr lang="en-US" dirty="0">
                <a:latin typeface="Arial" panose="020B0604020202020204" pitchFamily="34" charset="0"/>
                <a:cs typeface="Arial" panose="020B0604020202020204" pitchFamily="34" charset="0"/>
              </a:rPr>
              <a:t> de la nouvelle version du </a:t>
            </a:r>
            <a:r>
              <a:rPr lang="en-US" dirty="0" err="1">
                <a:latin typeface="Arial" panose="020B0604020202020204" pitchFamily="34" charset="0"/>
                <a:cs typeface="Arial" panose="020B0604020202020204" pitchFamily="34" charset="0"/>
              </a:rPr>
              <a:t>jeu</a:t>
            </a:r>
            <a:r>
              <a:rPr lang="en-US" dirty="0">
                <a:latin typeface="Arial" panose="020B0604020202020204" pitchFamily="34" charset="0"/>
                <a:cs typeface="Arial" panose="020B0604020202020204" pitchFamily="34" charset="0"/>
              </a:rPr>
              <a:t> à </a:t>
            </a:r>
            <a:r>
              <a:rPr lang="en-US" dirty="0" err="1">
                <a:latin typeface="Arial" panose="020B0604020202020204" pitchFamily="34" charset="0"/>
                <a:cs typeface="Arial" panose="020B0604020202020204" pitchFamily="34" charset="0"/>
              </a:rPr>
              <a:t>l’équipe</a:t>
            </a:r>
            <a:r>
              <a:rPr lang="en-US" dirty="0">
                <a:latin typeface="Arial" panose="020B0604020202020204" pitchFamily="34" charset="0"/>
                <a:cs typeface="Arial" panose="020B0604020202020204" pitchFamily="34" charset="0"/>
              </a:rPr>
              <a:t> Commerciale de la Société , un </a:t>
            </a:r>
            <a:r>
              <a:rPr lang="fr-FR" dirty="0">
                <a:latin typeface="Arial" panose="020B0604020202020204" pitchFamily="34" charset="0"/>
                <a:cs typeface="Arial" panose="020B0604020202020204" pitchFamily="34" charset="0"/>
              </a:rPr>
              <a:t>comportement</a:t>
            </a:r>
            <a:r>
              <a:rPr lang="en-US" dirty="0">
                <a:latin typeface="Arial" panose="020B0604020202020204" pitchFamily="34" charset="0"/>
                <a:cs typeface="Arial" panose="020B0604020202020204" pitchFamily="34" charset="0"/>
              </a:rPr>
              <a:t> </a:t>
            </a:r>
            <a:r>
              <a:rPr lang="fr-FR" dirty="0" err="1">
                <a:latin typeface="Arial" panose="020B0604020202020204" pitchFamily="34" charset="0"/>
                <a:cs typeface="Arial" panose="020B0604020202020204" pitchFamily="34" charset="0"/>
              </a:rPr>
              <a:t>etrange</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est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apparu</a:t>
            </a:r>
            <a:r>
              <a:rPr lang="en-US" dirty="0">
                <a:latin typeface="Arial" panose="020B0604020202020204" pitchFamily="34" charset="0"/>
                <a:cs typeface="Arial" panose="020B0604020202020204" pitchFamily="34" charset="0"/>
              </a:rPr>
              <a:t> pour </a:t>
            </a:r>
            <a:r>
              <a:rPr lang="en-US" dirty="0" err="1">
                <a:latin typeface="Arial" panose="020B0604020202020204" pitchFamily="34" charset="0"/>
                <a:cs typeface="Arial" panose="020B0604020202020204" pitchFamily="34" charset="0"/>
              </a:rPr>
              <a:t>une</a:t>
            </a:r>
            <a:r>
              <a:rPr lang="en-US" dirty="0">
                <a:latin typeface="Arial" panose="020B0604020202020204" pitchFamily="34" charset="0"/>
                <a:cs typeface="Arial" panose="020B0604020202020204" pitchFamily="34" charset="0"/>
              </a:rPr>
              <a:t> simulation de canard </a:t>
            </a:r>
          </a:p>
        </p:txBody>
      </p:sp>
      <p:pic>
        <p:nvPicPr>
          <p:cNvPr id="5" name="Picture 4">
            <a:extLst>
              <a:ext uri="{FF2B5EF4-FFF2-40B4-BE49-F238E27FC236}">
                <a16:creationId xmlns:a16="http://schemas.microsoft.com/office/drawing/2014/main" id="{4948490D-D54D-42E1-B008-9CEEAEB82759}"/>
              </a:ext>
            </a:extLst>
          </p:cNvPr>
          <p:cNvPicPr>
            <a:picLocks noChangeAspect="1"/>
          </p:cNvPicPr>
          <p:nvPr/>
        </p:nvPicPr>
        <p:blipFill>
          <a:blip r:embed="rId3"/>
          <a:stretch>
            <a:fillRect/>
          </a:stretch>
        </p:blipFill>
        <p:spPr>
          <a:xfrm>
            <a:off x="3438525" y="2859764"/>
            <a:ext cx="3628566" cy="2483760"/>
          </a:xfrm>
          <a:prstGeom prst="rect">
            <a:avLst/>
          </a:prstGeom>
        </p:spPr>
      </p:pic>
      <p:sp>
        <p:nvSpPr>
          <p:cNvPr id="7" name="Content Placeholder 2">
            <a:extLst>
              <a:ext uri="{FF2B5EF4-FFF2-40B4-BE49-F238E27FC236}">
                <a16:creationId xmlns:a16="http://schemas.microsoft.com/office/drawing/2014/main" id="{0A775BFF-D70D-44F3-BBDB-11926DBDC4E3}"/>
              </a:ext>
            </a:extLst>
          </p:cNvPr>
          <p:cNvSpPr txBox="1">
            <a:spLocks/>
          </p:cNvSpPr>
          <p:nvPr/>
        </p:nvSpPr>
        <p:spPr>
          <a:xfrm>
            <a:off x="561975" y="5230369"/>
            <a:ext cx="10058400" cy="111442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fr-FR" dirty="0">
                <a:latin typeface="Arial" panose="020B0604020202020204" pitchFamily="34" charset="0"/>
                <a:cs typeface="Arial" panose="020B0604020202020204" pitchFamily="34" charset="0"/>
              </a:rPr>
              <a:t>Un canard en caoutchouc ne peut pas voler =&gt; (</a:t>
            </a:r>
            <a:r>
              <a:rPr lang="fr-FR" dirty="0" err="1">
                <a:latin typeface="Arial" panose="020B0604020202020204" pitchFamily="34" charset="0"/>
                <a:cs typeface="Arial" panose="020B0604020202020204" pitchFamily="34" charset="0"/>
              </a:rPr>
              <a:t>rubberDuck</a:t>
            </a:r>
            <a:r>
              <a:rPr lang="fr-FR" dirty="0">
                <a:latin typeface="Arial" panose="020B0604020202020204" pitchFamily="34" charset="0"/>
                <a:cs typeface="Arial" panose="020B0604020202020204" pitchFamily="34" charset="0"/>
              </a:rPr>
              <a:t> class) a hérité la méthode </a:t>
            </a:r>
            <a:r>
              <a:rPr lang="fr-FR" dirty="0" err="1">
                <a:latin typeface="Arial" panose="020B0604020202020204" pitchFamily="34" charset="0"/>
                <a:cs typeface="Arial" panose="020B0604020202020204" pitchFamily="34" charset="0"/>
              </a:rPr>
              <a:t>fly</a:t>
            </a:r>
            <a:r>
              <a:rPr lang="fr-FR" dirty="0">
                <a:latin typeface="Arial" panose="020B0604020202020204" pitchFamily="34" charset="0"/>
                <a:cs typeface="Arial" panose="020B0604020202020204" pitchFamily="34" charset="0"/>
              </a:rPr>
              <a:t>() de la classe Duck =&gt; Un </a:t>
            </a:r>
            <a:r>
              <a:rPr lang="fr-FR" b="1" u="sng" dirty="0">
                <a:latin typeface="Arial" panose="020B0604020202020204" pitchFamily="34" charset="0"/>
                <a:cs typeface="Arial" panose="020B0604020202020204" pitchFamily="34" charset="0"/>
              </a:rPr>
              <a:t>effet de bord </a:t>
            </a:r>
            <a:r>
              <a:rPr lang="fr-FR" dirty="0">
                <a:latin typeface="Arial" panose="020B0604020202020204" pitchFamily="34" charset="0"/>
                <a:cs typeface="Arial" panose="020B0604020202020204" pitchFamily="34" charset="0"/>
              </a:rPr>
              <a:t>non prévu Lorsque la mise à jour a été faite de la classe Duck?</a:t>
            </a:r>
          </a:p>
        </p:txBody>
      </p:sp>
    </p:spTree>
    <p:extLst>
      <p:ext uri="{BB962C8B-B14F-4D97-AF65-F5344CB8AC3E}">
        <p14:creationId xmlns:p14="http://schemas.microsoft.com/office/powerpoint/2010/main" val="300520030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r>
              <a:rPr lang="en-US" b="1" dirty="0"/>
              <a:t>Decorator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666565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Définition</a:t>
            </a:r>
          </a:p>
          <a:p>
            <a:pPr marL="0" indent="0">
              <a:buNone/>
            </a:pPr>
            <a:r>
              <a:rPr lang="fr-FR" sz="1600" dirty="0"/>
              <a:t>Parlons de décorateurs (</a:t>
            </a:r>
            <a:r>
              <a:rPr lang="fr-FR" sz="1600" dirty="0" err="1"/>
              <a:t>decorators</a:t>
            </a:r>
            <a:r>
              <a:rPr lang="fr-FR" sz="1600" dirty="0"/>
              <a:t>)</a:t>
            </a:r>
          </a:p>
          <a:p>
            <a:pPr>
              <a:buFont typeface="Courier New" panose="02070309020205020404" pitchFamily="49" charset="0"/>
              <a:buChar char="o"/>
            </a:pPr>
            <a:r>
              <a:rPr lang="fr-FR" sz="1600" dirty="0"/>
              <a:t>Un </a:t>
            </a:r>
            <a:r>
              <a:rPr lang="fr-FR" sz="1600" dirty="0" err="1"/>
              <a:t>decorator</a:t>
            </a:r>
            <a:r>
              <a:rPr lang="fr-FR" sz="1600" dirty="0"/>
              <a:t> a le même type de la classe décorée ( Héritage ou implémentation de la superclasse/interface), ce qui permet de faire passer le </a:t>
            </a:r>
            <a:r>
              <a:rPr lang="fr-FR" sz="1600" dirty="0" err="1"/>
              <a:t>decorateur</a:t>
            </a:r>
            <a:r>
              <a:rPr lang="fr-FR" sz="1600" dirty="0"/>
              <a:t> à la place de la classe décorée</a:t>
            </a:r>
          </a:p>
          <a:p>
            <a:pPr>
              <a:buFont typeface="Courier New" panose="02070309020205020404" pitchFamily="49" charset="0"/>
              <a:buChar char="o"/>
            </a:pPr>
            <a:r>
              <a:rPr lang="fr-FR" sz="1600" dirty="0"/>
              <a:t>Un ou plusieurs décorateurs (</a:t>
            </a:r>
            <a:r>
              <a:rPr lang="fr-FR" sz="1600" dirty="0" err="1"/>
              <a:t>Decorators</a:t>
            </a:r>
            <a:r>
              <a:rPr lang="fr-FR" sz="1600" dirty="0"/>
              <a:t>) peuvent être utilisés pour décorer un seul Object (classe </a:t>
            </a:r>
            <a:r>
              <a:rPr lang="fr-FR" sz="1600" dirty="0" err="1"/>
              <a:t>decorée</a:t>
            </a:r>
            <a:r>
              <a:rPr lang="fr-FR" sz="1600" dirty="0"/>
              <a:t>)</a:t>
            </a:r>
          </a:p>
          <a:p>
            <a:pPr>
              <a:buFont typeface="Courier New" panose="02070309020205020404" pitchFamily="49" charset="0"/>
              <a:buChar char="o"/>
            </a:pPr>
            <a:r>
              <a:rPr lang="fr-FR" sz="1600" dirty="0"/>
              <a:t>Etant donné que le décorateur a le même supertype que l'objet qu'il décore, on peut faire passer un objet décoré à la place de l'objet original (enveloppé).</a:t>
            </a:r>
          </a:p>
          <a:p>
            <a:pPr>
              <a:buFont typeface="Courier New" panose="02070309020205020404" pitchFamily="49" charset="0"/>
              <a:buChar char="o"/>
            </a:pPr>
            <a:r>
              <a:rPr lang="fr-FR" sz="1600" dirty="0"/>
              <a:t>Le décorateur ajoute son propre comportement avant et / ou après avoir délégué à l'objet qu'il décore pour faire le reste du travail.</a:t>
            </a:r>
          </a:p>
          <a:p>
            <a:pPr>
              <a:buFont typeface="Courier New" panose="02070309020205020404" pitchFamily="49" charset="0"/>
              <a:buChar char="o"/>
            </a:pPr>
            <a:r>
              <a:rPr lang="fr-FR" sz="1600" dirty="0"/>
              <a:t>Les objets peuvent être décorés à tout moment, nous pouvons donc décorer les objets de manière dynamique au moment de l'exécution avec autant de décorateurs que nous le souhaitons.</a:t>
            </a:r>
          </a:p>
        </p:txBody>
      </p:sp>
      <p:pic>
        <p:nvPicPr>
          <p:cNvPr id="4" name="Picture 3">
            <a:extLst>
              <a:ext uri="{FF2B5EF4-FFF2-40B4-BE49-F238E27FC236}">
                <a16:creationId xmlns:a16="http://schemas.microsoft.com/office/drawing/2014/main" id="{57CD0925-30F9-4740-BF32-990F1CE7E134}"/>
              </a:ext>
            </a:extLst>
          </p:cNvPr>
          <p:cNvPicPr>
            <a:picLocks noChangeAspect="1"/>
          </p:cNvPicPr>
          <p:nvPr/>
        </p:nvPicPr>
        <p:blipFill rotWithShape="1">
          <a:blip r:embed="rId2"/>
          <a:srcRect l="11197" r="9357"/>
          <a:stretch/>
        </p:blipFill>
        <p:spPr>
          <a:xfrm>
            <a:off x="7812348" y="1899960"/>
            <a:ext cx="4379652" cy="3701850"/>
          </a:xfrm>
          <a:prstGeom prst="rect">
            <a:avLst/>
          </a:prstGeom>
        </p:spPr>
      </p:pic>
    </p:spTree>
    <p:extLst>
      <p:ext uri="{BB962C8B-B14F-4D97-AF65-F5344CB8AC3E}">
        <p14:creationId xmlns:p14="http://schemas.microsoft.com/office/powerpoint/2010/main" val="50464848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356586" y="57838"/>
            <a:ext cx="10058400" cy="1246514"/>
          </a:xfrm>
        </p:spPr>
        <p:txBody>
          <a:bodyPr>
            <a:normAutofit fontScale="90000"/>
          </a:bodyPr>
          <a:lstStyle/>
          <a:p>
            <a:pPr marL="685800" indent="-685800">
              <a:buFont typeface="Courier New" panose="02070309020205020404" pitchFamily="49" charset="0"/>
              <a:buChar char="o"/>
            </a:pPr>
            <a:br>
              <a:rPr lang="en-US" dirty="0"/>
            </a:br>
            <a:br>
              <a:rPr lang="en-US" dirty="0"/>
            </a:br>
            <a:r>
              <a:rPr lang="en-US" b="1" dirty="0"/>
              <a:t>Decorator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PardieDesFruits</a:t>
            </a:r>
            <a:r>
              <a:rPr lang="fr-FR" dirty="0">
                <a:solidFill>
                  <a:schemeClr val="accent2"/>
                </a:solidFill>
              </a:rPr>
              <a:t> app</a:t>
            </a:r>
          </a:p>
          <a:p>
            <a:pPr marL="274320" lvl="1" indent="0">
              <a:buNone/>
            </a:pPr>
            <a:r>
              <a:rPr lang="fr-FR" sz="1600" dirty="0" err="1"/>
              <a:t>PardieDesFruits</a:t>
            </a:r>
            <a:r>
              <a:rPr lang="fr-FR" sz="1600" dirty="0"/>
              <a:t> est franchise imaginaires qui propose des formules de jus variées à ses clients. Un espace pour les amoureux de jus de tout gout! Pour accompagner sa croissance, elle investie dans une solution informatique sur mesure. L’application à développer est l’exemple que nous allons prendre pour étude du </a:t>
            </a:r>
            <a:r>
              <a:rPr lang="fr-FR" sz="1600" dirty="0" err="1"/>
              <a:t>decorator</a:t>
            </a:r>
            <a:r>
              <a:rPr lang="fr-FR" sz="1600" dirty="0"/>
              <a:t> pattern :</a:t>
            </a:r>
          </a:p>
          <a:p>
            <a:pPr lvl="1"/>
            <a:r>
              <a:rPr lang="fr-FR" dirty="0">
                <a:solidFill>
                  <a:srgbClr val="0070C0"/>
                </a:solidFill>
              </a:rPr>
              <a:t>Diagramme de classes</a:t>
            </a:r>
          </a:p>
          <a:p>
            <a:pPr lvl="2">
              <a:buFont typeface="Courier New" panose="02070309020205020404" pitchFamily="49" charset="0"/>
              <a:buChar char="o"/>
            </a:pPr>
            <a:endParaRPr lang="fr-FR" dirty="0"/>
          </a:p>
          <a:p>
            <a:pPr lvl="2">
              <a:buFont typeface="Courier New" panose="02070309020205020404" pitchFamily="49" charset="0"/>
              <a:buChar char="o"/>
            </a:pPr>
            <a:endParaRPr lang="fr-FR" dirty="0"/>
          </a:p>
          <a:p>
            <a:pPr lvl="2">
              <a:buFont typeface="Courier New" panose="02070309020205020404" pitchFamily="49" charset="0"/>
              <a:buChar char="o"/>
            </a:pPr>
            <a:endParaRPr lang="fr-FR" dirty="0"/>
          </a:p>
          <a:p>
            <a:pPr lvl="2">
              <a:buFont typeface="Courier New" panose="02070309020205020404" pitchFamily="49" charset="0"/>
              <a:buChar char="o"/>
            </a:pPr>
            <a:endParaRPr lang="fr-FR" dirty="0"/>
          </a:p>
          <a:p>
            <a:pPr lvl="2">
              <a:buFont typeface="Courier New" panose="02070309020205020404" pitchFamily="49" charset="0"/>
              <a:buChar char="o"/>
            </a:pPr>
            <a:endParaRPr lang="fr-FR" dirty="0"/>
          </a:p>
          <a:p>
            <a:pPr lvl="2">
              <a:buFont typeface="Courier New" panose="02070309020205020404" pitchFamily="49" charset="0"/>
              <a:buChar char="o"/>
            </a:pPr>
            <a:endParaRPr lang="fr-FR" dirty="0"/>
          </a:p>
          <a:p>
            <a:pPr lvl="2">
              <a:buFont typeface="Courier New" panose="02070309020205020404" pitchFamily="49" charset="0"/>
              <a:buChar char="o"/>
            </a:pPr>
            <a:endParaRPr lang="fr-FR" dirty="0"/>
          </a:p>
          <a:p>
            <a:pPr lvl="2">
              <a:buFont typeface="Courier New" panose="02070309020205020404" pitchFamily="49" charset="0"/>
              <a:buChar char="o"/>
            </a:pPr>
            <a:endParaRPr lang="fr-FR" dirty="0"/>
          </a:p>
          <a:p>
            <a:pPr lvl="2">
              <a:buFont typeface="Courier New" panose="02070309020205020404" pitchFamily="49" charset="0"/>
              <a:buChar char="o"/>
            </a:pPr>
            <a:endParaRPr lang="fr-FR" dirty="0"/>
          </a:p>
          <a:p>
            <a:pPr lvl="2">
              <a:buFont typeface="Courier New" panose="02070309020205020404" pitchFamily="49" charset="0"/>
              <a:buChar char="o"/>
            </a:pPr>
            <a:endParaRPr lang="fr-FR" dirty="0"/>
          </a:p>
          <a:p>
            <a:pPr lvl="2">
              <a:buFont typeface="Courier New" panose="02070309020205020404" pitchFamily="49" charset="0"/>
              <a:buChar char="o"/>
            </a:pPr>
            <a:r>
              <a:rPr lang="fr-FR" dirty="0"/>
              <a:t>La méthode </a:t>
            </a:r>
            <a:r>
              <a:rPr lang="fr-FR" dirty="0" err="1"/>
              <a:t>calculerPrix</a:t>
            </a:r>
            <a:r>
              <a:rPr lang="fr-FR" dirty="0"/>
              <a:t>() est déclarée en tant qu’abstract  dans la super classe </a:t>
            </a:r>
            <a:r>
              <a:rPr lang="fr-FR" b="1" dirty="0"/>
              <a:t>Jus</a:t>
            </a:r>
            <a:r>
              <a:rPr lang="fr-FR" dirty="0"/>
              <a:t> ,chaque sous classe doit donc implémenter la méthode </a:t>
            </a:r>
            <a:r>
              <a:rPr lang="fr-FR" dirty="0" err="1"/>
              <a:t>calculerPrix</a:t>
            </a:r>
            <a:r>
              <a:rPr lang="fr-FR" dirty="0"/>
              <a:t>() pour afficher le prix spécifique de chaque jus ou formule de jus</a:t>
            </a:r>
            <a:endParaRPr lang="fr-FR" dirty="0">
              <a:solidFill>
                <a:srgbClr val="0070C0"/>
              </a:solidFill>
            </a:endParaRPr>
          </a:p>
        </p:txBody>
      </p:sp>
      <p:pic>
        <p:nvPicPr>
          <p:cNvPr id="6" name="Picture 5">
            <a:extLst>
              <a:ext uri="{FF2B5EF4-FFF2-40B4-BE49-F238E27FC236}">
                <a16:creationId xmlns:a16="http://schemas.microsoft.com/office/drawing/2014/main" id="{5C7E3D41-9E62-40DE-8B4F-8A71E1A8B8AA}"/>
              </a:ext>
            </a:extLst>
          </p:cNvPr>
          <p:cNvPicPr>
            <a:picLocks noChangeAspect="1"/>
          </p:cNvPicPr>
          <p:nvPr/>
        </p:nvPicPr>
        <p:blipFill rotWithShape="1">
          <a:blip r:embed="rId2"/>
          <a:srcRect l="31093" t="16569" r="21953" b="30001"/>
          <a:stretch/>
        </p:blipFill>
        <p:spPr>
          <a:xfrm>
            <a:off x="4690460" y="2160386"/>
            <a:ext cx="5724526" cy="3508008"/>
          </a:xfrm>
          <a:prstGeom prst="rect">
            <a:avLst/>
          </a:prstGeom>
        </p:spPr>
      </p:pic>
    </p:spTree>
    <p:extLst>
      <p:ext uri="{BB962C8B-B14F-4D97-AF65-F5344CB8AC3E}">
        <p14:creationId xmlns:p14="http://schemas.microsoft.com/office/powerpoint/2010/main" val="158863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356586" y="57838"/>
            <a:ext cx="10058400" cy="1246514"/>
          </a:xfrm>
        </p:spPr>
        <p:txBody>
          <a:bodyPr>
            <a:normAutofit fontScale="90000"/>
          </a:bodyPr>
          <a:lstStyle/>
          <a:p>
            <a:pPr marL="685800" indent="-685800">
              <a:buFont typeface="Courier New" panose="02070309020205020404" pitchFamily="49" charset="0"/>
              <a:buChar char="o"/>
            </a:pPr>
            <a:br>
              <a:rPr lang="en-US" dirty="0"/>
            </a:br>
            <a:br>
              <a:rPr lang="en-US" dirty="0"/>
            </a:br>
            <a:r>
              <a:rPr lang="en-US" b="1" dirty="0"/>
              <a:t>Decorator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PardieDesFruit</a:t>
            </a:r>
            <a:r>
              <a:rPr lang="fr-FR" dirty="0">
                <a:solidFill>
                  <a:schemeClr val="accent2"/>
                </a:solidFill>
              </a:rPr>
              <a:t> app</a:t>
            </a:r>
          </a:p>
          <a:p>
            <a:pPr lvl="1"/>
            <a:r>
              <a:rPr lang="fr-FR" dirty="0">
                <a:solidFill>
                  <a:srgbClr val="0070C0"/>
                </a:solidFill>
              </a:rPr>
              <a:t>Diagramme de classes</a:t>
            </a:r>
            <a:endParaRPr lang="fr-FR" dirty="0"/>
          </a:p>
          <a:p>
            <a:pPr lvl="2">
              <a:buFont typeface="Courier New" panose="02070309020205020404" pitchFamily="49" charset="0"/>
              <a:buChar char="o"/>
            </a:pPr>
            <a:r>
              <a:rPr lang="fr-FR" dirty="0"/>
              <a:t>La class Jus est abstraite</a:t>
            </a:r>
          </a:p>
          <a:p>
            <a:pPr lvl="2">
              <a:buFont typeface="Courier New" panose="02070309020205020404" pitchFamily="49" charset="0"/>
              <a:buChar char="o"/>
            </a:pPr>
            <a:r>
              <a:rPr lang="fr-FR" dirty="0"/>
              <a:t>La méthode </a:t>
            </a:r>
            <a:r>
              <a:rPr lang="fr-FR" dirty="0" err="1"/>
              <a:t>calculerPrix</a:t>
            </a:r>
            <a:r>
              <a:rPr lang="fr-FR" dirty="0"/>
              <a:t>() est déclarée en tant que méthode abstraite dans la super classe </a:t>
            </a:r>
            <a:r>
              <a:rPr lang="fr-FR" b="1" dirty="0"/>
              <a:t>Jus</a:t>
            </a:r>
            <a:r>
              <a:rPr lang="fr-FR" dirty="0"/>
              <a:t> ,chaque sous classe doit donc implémenter la méthode </a:t>
            </a:r>
            <a:r>
              <a:rPr lang="fr-FR" dirty="0" err="1"/>
              <a:t>calculerPrix</a:t>
            </a:r>
            <a:r>
              <a:rPr lang="fr-FR" dirty="0"/>
              <a:t>() pour afficher le prix spécifique de chaque jus ou formule de jus</a:t>
            </a:r>
          </a:p>
          <a:p>
            <a:pPr lvl="2">
              <a:buFont typeface="Courier New" panose="02070309020205020404" pitchFamily="49" charset="0"/>
              <a:buChar char="o"/>
            </a:pPr>
            <a:r>
              <a:rPr lang="fr-FR" dirty="0"/>
              <a:t>La conception actuelle repose sur une surutilisation de l’héritage et sa maintenance sera un cauchemars par la suite si cette conception sera la conception final de l’application</a:t>
            </a:r>
          </a:p>
        </p:txBody>
      </p:sp>
      <p:pic>
        <p:nvPicPr>
          <p:cNvPr id="6" name="Picture 5">
            <a:extLst>
              <a:ext uri="{FF2B5EF4-FFF2-40B4-BE49-F238E27FC236}">
                <a16:creationId xmlns:a16="http://schemas.microsoft.com/office/drawing/2014/main" id="{5C7E3D41-9E62-40DE-8B4F-8A71E1A8B8AA}"/>
              </a:ext>
            </a:extLst>
          </p:cNvPr>
          <p:cNvPicPr>
            <a:picLocks noChangeAspect="1"/>
          </p:cNvPicPr>
          <p:nvPr/>
        </p:nvPicPr>
        <p:blipFill rotWithShape="1">
          <a:blip r:embed="rId2"/>
          <a:srcRect l="31093" t="16569" r="21953" b="30001"/>
          <a:stretch/>
        </p:blipFill>
        <p:spPr>
          <a:xfrm>
            <a:off x="3686223" y="3319058"/>
            <a:ext cx="5724526" cy="3347960"/>
          </a:xfrm>
          <a:prstGeom prst="rect">
            <a:avLst/>
          </a:prstGeom>
        </p:spPr>
      </p:pic>
    </p:spTree>
    <p:extLst>
      <p:ext uri="{BB962C8B-B14F-4D97-AF65-F5344CB8AC3E}">
        <p14:creationId xmlns:p14="http://schemas.microsoft.com/office/powerpoint/2010/main" val="38185443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356586" y="57838"/>
            <a:ext cx="10058400" cy="1246514"/>
          </a:xfrm>
        </p:spPr>
        <p:txBody>
          <a:bodyPr>
            <a:normAutofit fontScale="90000"/>
          </a:bodyPr>
          <a:lstStyle/>
          <a:p>
            <a:pPr marL="685800" indent="-685800">
              <a:buFont typeface="Courier New" panose="02070309020205020404" pitchFamily="49" charset="0"/>
              <a:buChar char="o"/>
            </a:pPr>
            <a:br>
              <a:rPr lang="en-US" dirty="0"/>
            </a:br>
            <a:br>
              <a:rPr lang="en-US" dirty="0"/>
            </a:br>
            <a:r>
              <a:rPr lang="en-US" b="1" dirty="0"/>
              <a:t>Decorator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PardieDesFruit</a:t>
            </a:r>
            <a:r>
              <a:rPr lang="fr-FR" dirty="0">
                <a:solidFill>
                  <a:schemeClr val="accent2"/>
                </a:solidFill>
              </a:rPr>
              <a:t> app</a:t>
            </a:r>
          </a:p>
          <a:p>
            <a:pPr lvl="1"/>
            <a:r>
              <a:rPr lang="fr-FR" dirty="0">
                <a:solidFill>
                  <a:srgbClr val="0070C0"/>
                </a:solidFill>
              </a:rPr>
              <a:t>1ere proposition d’</a:t>
            </a:r>
            <a:r>
              <a:rPr lang="fr-FR" dirty="0" err="1">
                <a:solidFill>
                  <a:srgbClr val="0070C0"/>
                </a:solidFill>
              </a:rPr>
              <a:t>implementation</a:t>
            </a:r>
            <a:r>
              <a:rPr lang="fr-FR" dirty="0">
                <a:solidFill>
                  <a:srgbClr val="0070C0"/>
                </a:solidFill>
              </a:rPr>
              <a:t> </a:t>
            </a:r>
          </a:p>
          <a:p>
            <a:pPr lvl="2">
              <a:buFont typeface="Courier New" panose="02070309020205020404" pitchFamily="49" charset="0"/>
              <a:buChar char="o"/>
            </a:pPr>
            <a:r>
              <a:rPr lang="fr-FR" sz="1800" dirty="0"/>
              <a:t>Implémenter la méthode </a:t>
            </a:r>
            <a:r>
              <a:rPr lang="fr-FR" sz="1800" dirty="0" err="1"/>
              <a:t>calculerPrix</a:t>
            </a:r>
            <a:r>
              <a:rPr lang="fr-FR" sz="1800" dirty="0"/>
              <a:t>() dans la classe </a:t>
            </a:r>
            <a:r>
              <a:rPr lang="fr-FR" sz="1800" dirty="0" err="1"/>
              <a:t>Jus,en</a:t>
            </a:r>
            <a:r>
              <a:rPr lang="fr-FR" sz="1800" dirty="0"/>
              <a:t> </a:t>
            </a:r>
            <a:r>
              <a:rPr lang="fr-FR" sz="1800" dirty="0" err="1"/>
              <a:t>claculant</a:t>
            </a:r>
            <a:r>
              <a:rPr lang="fr-FR" sz="1800" dirty="0"/>
              <a:t> le prix de base des jus puis chaque</a:t>
            </a:r>
          </a:p>
          <a:p>
            <a:pPr lvl="2">
              <a:buFont typeface="Courier New" panose="02070309020205020404" pitchFamily="49" charset="0"/>
              <a:buChar char="o"/>
            </a:pPr>
            <a:r>
              <a:rPr lang="fr-FR" sz="1800" dirty="0"/>
              <a:t>La solution apportée par le </a:t>
            </a:r>
            <a:r>
              <a:rPr lang="fr-FR" sz="1800" dirty="0" err="1"/>
              <a:t>decorator</a:t>
            </a:r>
            <a:r>
              <a:rPr lang="fr-FR" sz="1800" dirty="0"/>
              <a:t> pattern se base sur une technique de décoration des classes au moment de l'exécution ( en runtime) en utilisant une forme de composition d'objets =&gt; L’objectif est de donner de nouvelles responsabilités à vos objets (ou à ceux de quelqu'un d'autre) sans apporter de modifications au code aux classes sous-jacentes</a:t>
            </a:r>
          </a:p>
          <a:p>
            <a:pPr marL="274320" lvl="1" indent="0">
              <a:buNone/>
            </a:pPr>
            <a:endParaRPr lang="fr-FR" dirty="0">
              <a:solidFill>
                <a:srgbClr val="0070C0"/>
              </a:solidFill>
            </a:endParaRPr>
          </a:p>
        </p:txBody>
      </p:sp>
    </p:spTree>
    <p:extLst>
      <p:ext uri="{BB962C8B-B14F-4D97-AF65-F5344CB8AC3E}">
        <p14:creationId xmlns:p14="http://schemas.microsoft.com/office/powerpoint/2010/main" val="37685690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356586" y="57838"/>
            <a:ext cx="10058400" cy="1246514"/>
          </a:xfrm>
        </p:spPr>
        <p:txBody>
          <a:bodyPr>
            <a:normAutofit fontScale="90000"/>
          </a:bodyPr>
          <a:lstStyle/>
          <a:p>
            <a:pPr marL="685800" indent="-685800">
              <a:buFont typeface="Courier New" panose="02070309020205020404" pitchFamily="49" charset="0"/>
              <a:buChar char="o"/>
            </a:pPr>
            <a:br>
              <a:rPr lang="en-US" dirty="0"/>
            </a:br>
            <a:br>
              <a:rPr lang="en-US" dirty="0"/>
            </a:br>
            <a:r>
              <a:rPr lang="en-US" b="1" dirty="0"/>
              <a:t>Decorator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0"/>
            <a:ext cx="10058400"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PardieDesFruit</a:t>
            </a:r>
            <a:r>
              <a:rPr lang="fr-FR" dirty="0">
                <a:solidFill>
                  <a:schemeClr val="accent2"/>
                </a:solidFill>
              </a:rPr>
              <a:t> app</a:t>
            </a:r>
          </a:p>
          <a:p>
            <a:pPr lvl="1"/>
            <a:r>
              <a:rPr lang="fr-FR" dirty="0">
                <a:solidFill>
                  <a:srgbClr val="0070C0"/>
                </a:solidFill>
              </a:rPr>
              <a:t>1ere proposition d’implémentation </a:t>
            </a:r>
          </a:p>
          <a:p>
            <a:pPr lvl="2">
              <a:buFont typeface="Courier New" panose="02070309020205020404" pitchFamily="49" charset="0"/>
              <a:buChar char="o"/>
            </a:pPr>
            <a:r>
              <a:rPr lang="fr-FR" sz="1800" dirty="0"/>
              <a:t>Implémenter la méthode </a:t>
            </a:r>
            <a:r>
              <a:rPr lang="fr-FR" sz="1800" dirty="0" err="1"/>
              <a:t>calculerPrix</a:t>
            </a:r>
            <a:r>
              <a:rPr lang="fr-FR" sz="1800" dirty="0"/>
              <a:t>() dans la classe Jus, en calculant le prix de base des jus puis chaque sous-classe surcharge la même méthode tout en obtenant un prix de base de la méthode </a:t>
            </a:r>
            <a:r>
              <a:rPr lang="fr-FR" sz="1800" dirty="0" err="1"/>
              <a:t>clalculerPrix</a:t>
            </a:r>
            <a:r>
              <a:rPr lang="fr-FR" sz="1800" dirty="0"/>
              <a:t> de la super classe Jus</a:t>
            </a:r>
          </a:p>
          <a:p>
            <a:pPr lvl="2">
              <a:buFont typeface="Courier New" panose="02070309020205020404" pitchFamily="49" charset="0"/>
              <a:buChar char="o"/>
            </a:pPr>
            <a:r>
              <a:rPr lang="fr-FR" sz="1800" dirty="0"/>
              <a:t>Les problèmes avec cette 1er proposition sont :</a:t>
            </a:r>
          </a:p>
          <a:p>
            <a:pPr lvl="3">
              <a:buFont typeface="Courier New" panose="02070309020205020404" pitchFamily="49" charset="0"/>
              <a:buChar char="o"/>
            </a:pPr>
            <a:r>
              <a:rPr lang="fr-FR" sz="1800" dirty="0"/>
              <a:t>Le code de la classe Jus sera toujours modifié si un ou les prix de formule de base évoluent</a:t>
            </a:r>
          </a:p>
          <a:p>
            <a:pPr lvl="3">
              <a:buFont typeface="Courier New" panose="02070309020205020404" pitchFamily="49" charset="0"/>
              <a:buChar char="o"/>
            </a:pPr>
            <a:r>
              <a:rPr lang="fr-FR" sz="1800" dirty="0"/>
              <a:t>Si la formule change aussi =&gt; il faut modifier l’implémentation de la méthode </a:t>
            </a:r>
            <a:r>
              <a:rPr lang="fr-FR" sz="1800" dirty="0" err="1"/>
              <a:t>calculerPrix</a:t>
            </a:r>
            <a:r>
              <a:rPr lang="fr-FR" sz="1800" dirty="0"/>
              <a:t>()  de la classe Jus</a:t>
            </a:r>
          </a:p>
          <a:p>
            <a:pPr lvl="3">
              <a:buFont typeface="Courier New" panose="02070309020205020404" pitchFamily="49" charset="0"/>
              <a:buChar char="o"/>
            </a:pPr>
            <a:r>
              <a:rPr lang="fr-FR" sz="1800" dirty="0"/>
              <a:t>Quoi faire si la formule de base sur laquelle le calcul du prix a été fait ne correspond pas un type de jus (sous-classe de la classe Jus)?</a:t>
            </a:r>
          </a:p>
          <a:p>
            <a:pPr marL="548640" lvl="2" indent="0">
              <a:buNone/>
            </a:pPr>
            <a:endParaRPr lang="fr-FR" sz="1400" dirty="0"/>
          </a:p>
          <a:p>
            <a:pPr lvl="2">
              <a:buFont typeface="Courier New" panose="02070309020205020404" pitchFamily="49" charset="0"/>
              <a:buChar char="o"/>
            </a:pPr>
            <a:r>
              <a:rPr lang="fr-FR" sz="1800" dirty="0"/>
              <a:t>Principe :</a:t>
            </a:r>
          </a:p>
          <a:p>
            <a:pPr marL="548640" lvl="2" indent="0">
              <a:buNone/>
            </a:pPr>
            <a:r>
              <a:rPr lang="fr-FR" sz="1800" b="1" dirty="0">
                <a:solidFill>
                  <a:srgbClr val="FF0000"/>
                </a:solidFill>
              </a:rPr>
              <a:t>Les classes doivent être ouvertes pour extension, mais fermées pour modification.</a:t>
            </a:r>
          </a:p>
          <a:p>
            <a:pPr marL="274320" lvl="1" indent="0">
              <a:buNone/>
            </a:pPr>
            <a:endParaRPr lang="fr-FR" dirty="0">
              <a:solidFill>
                <a:srgbClr val="0070C0"/>
              </a:solidFill>
            </a:endParaRPr>
          </a:p>
        </p:txBody>
      </p:sp>
    </p:spTree>
    <p:extLst>
      <p:ext uri="{BB962C8B-B14F-4D97-AF65-F5344CB8AC3E}">
        <p14:creationId xmlns:p14="http://schemas.microsoft.com/office/powerpoint/2010/main" val="189547930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356586" y="57838"/>
            <a:ext cx="10058400" cy="1246514"/>
          </a:xfrm>
        </p:spPr>
        <p:txBody>
          <a:bodyPr>
            <a:normAutofit fontScale="90000"/>
          </a:bodyPr>
          <a:lstStyle/>
          <a:p>
            <a:pPr marL="685800" indent="-685800">
              <a:buFont typeface="Courier New" panose="02070309020205020404" pitchFamily="49" charset="0"/>
              <a:buChar char="o"/>
            </a:pPr>
            <a:br>
              <a:rPr lang="en-US" dirty="0"/>
            </a:br>
            <a:br>
              <a:rPr lang="en-US" dirty="0"/>
            </a:br>
            <a:r>
              <a:rPr lang="en-US" b="1" dirty="0"/>
              <a:t>Decorator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799" y="1136340"/>
            <a:ext cx="10548551"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PardieDesFruit</a:t>
            </a:r>
            <a:r>
              <a:rPr lang="fr-FR" dirty="0">
                <a:solidFill>
                  <a:schemeClr val="accent2"/>
                </a:solidFill>
              </a:rPr>
              <a:t> app</a:t>
            </a:r>
          </a:p>
          <a:p>
            <a:pPr lvl="1"/>
            <a:r>
              <a:rPr lang="fr-FR" dirty="0">
                <a:solidFill>
                  <a:srgbClr val="0070C0"/>
                </a:solidFill>
              </a:rPr>
              <a:t>Implémentation avec le </a:t>
            </a:r>
            <a:r>
              <a:rPr lang="fr-FR" dirty="0" err="1">
                <a:solidFill>
                  <a:srgbClr val="0070C0"/>
                </a:solidFill>
              </a:rPr>
              <a:t>Decorator</a:t>
            </a:r>
            <a:r>
              <a:rPr lang="fr-FR" dirty="0">
                <a:solidFill>
                  <a:srgbClr val="0070C0"/>
                </a:solidFill>
              </a:rPr>
              <a:t> pattern (consulter le code source de l’exemple)</a:t>
            </a: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p:txBody>
      </p:sp>
      <p:pic>
        <p:nvPicPr>
          <p:cNvPr id="6" name="Picture 5">
            <a:extLst>
              <a:ext uri="{FF2B5EF4-FFF2-40B4-BE49-F238E27FC236}">
                <a16:creationId xmlns:a16="http://schemas.microsoft.com/office/drawing/2014/main" id="{1146A3AE-8FB4-45D3-9BE5-EF2C506BA0ED}"/>
              </a:ext>
            </a:extLst>
          </p:cNvPr>
          <p:cNvPicPr>
            <a:picLocks noChangeAspect="1"/>
          </p:cNvPicPr>
          <p:nvPr/>
        </p:nvPicPr>
        <p:blipFill>
          <a:blip r:embed="rId2"/>
          <a:stretch>
            <a:fillRect/>
          </a:stretch>
        </p:blipFill>
        <p:spPr>
          <a:xfrm>
            <a:off x="1258629" y="2130735"/>
            <a:ext cx="8810625" cy="3590925"/>
          </a:xfrm>
          <a:prstGeom prst="rect">
            <a:avLst/>
          </a:prstGeom>
        </p:spPr>
      </p:pic>
    </p:spTree>
    <p:extLst>
      <p:ext uri="{BB962C8B-B14F-4D97-AF65-F5344CB8AC3E}">
        <p14:creationId xmlns:p14="http://schemas.microsoft.com/office/powerpoint/2010/main" val="302759836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356586" y="57838"/>
            <a:ext cx="10058400" cy="1246514"/>
          </a:xfrm>
        </p:spPr>
        <p:txBody>
          <a:bodyPr>
            <a:normAutofit fontScale="90000"/>
          </a:bodyPr>
          <a:lstStyle/>
          <a:p>
            <a:pPr marL="685800" indent="-685800">
              <a:buFont typeface="Courier New" panose="02070309020205020404" pitchFamily="49" charset="0"/>
              <a:buChar char="o"/>
            </a:pPr>
            <a:br>
              <a:rPr lang="en-US" dirty="0"/>
            </a:br>
            <a:br>
              <a:rPr lang="en-US" dirty="0"/>
            </a:br>
            <a:r>
              <a:rPr lang="en-US" b="1" dirty="0"/>
              <a:t>Decorator Pattern</a:t>
            </a: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799" y="1136340"/>
            <a:ext cx="10548551" cy="5339874"/>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PardieDesFruit</a:t>
            </a:r>
            <a:r>
              <a:rPr lang="fr-FR" dirty="0">
                <a:solidFill>
                  <a:schemeClr val="accent2"/>
                </a:solidFill>
              </a:rPr>
              <a:t> app</a:t>
            </a:r>
          </a:p>
          <a:p>
            <a:pPr lvl="1"/>
            <a:r>
              <a:rPr lang="fr-FR" dirty="0">
                <a:solidFill>
                  <a:srgbClr val="0070C0"/>
                </a:solidFill>
              </a:rPr>
              <a:t>Implémentation avec le </a:t>
            </a:r>
            <a:r>
              <a:rPr lang="fr-FR" dirty="0" err="1">
                <a:solidFill>
                  <a:srgbClr val="0070C0"/>
                </a:solidFill>
              </a:rPr>
              <a:t>Decorator</a:t>
            </a:r>
            <a:r>
              <a:rPr lang="fr-FR" dirty="0">
                <a:solidFill>
                  <a:srgbClr val="0070C0"/>
                </a:solidFill>
              </a:rPr>
              <a:t> pattern (consulter le code source de l’exemple)</a:t>
            </a: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marL="274320" lvl="1" indent="0">
              <a:buNone/>
            </a:pPr>
            <a:endParaRPr lang="fr-FR" dirty="0">
              <a:solidFill>
                <a:srgbClr val="0070C0"/>
              </a:solidFill>
            </a:endParaRPr>
          </a:p>
          <a:p>
            <a:pPr lvl="2">
              <a:buFont typeface="Arial" panose="020B0604020202020204" pitchFamily="34" charset="0"/>
              <a:buChar char="•"/>
            </a:pPr>
            <a:r>
              <a:rPr lang="fr-FR" dirty="0">
                <a:solidFill>
                  <a:srgbClr val="0070C0"/>
                </a:solidFill>
              </a:rPr>
              <a:t>Résultat du test : le calcul du pris final : 15 (cocktail de base)+7 (orange) +6 (amandes) =28 DH</a:t>
            </a:r>
          </a:p>
        </p:txBody>
      </p:sp>
      <p:pic>
        <p:nvPicPr>
          <p:cNvPr id="4" name="Picture 3">
            <a:extLst>
              <a:ext uri="{FF2B5EF4-FFF2-40B4-BE49-F238E27FC236}">
                <a16:creationId xmlns:a16="http://schemas.microsoft.com/office/drawing/2014/main" id="{F6505190-668A-4131-9AF4-4B4A47868A77}"/>
              </a:ext>
            </a:extLst>
          </p:cNvPr>
          <p:cNvPicPr>
            <a:picLocks noChangeAspect="1"/>
          </p:cNvPicPr>
          <p:nvPr/>
        </p:nvPicPr>
        <p:blipFill>
          <a:blip r:embed="rId2"/>
          <a:stretch>
            <a:fillRect/>
          </a:stretch>
        </p:blipFill>
        <p:spPr>
          <a:xfrm>
            <a:off x="1849477" y="2047693"/>
            <a:ext cx="7381875" cy="2276475"/>
          </a:xfrm>
          <a:prstGeom prst="rect">
            <a:avLst/>
          </a:prstGeom>
        </p:spPr>
      </p:pic>
      <p:pic>
        <p:nvPicPr>
          <p:cNvPr id="5" name="Picture 4">
            <a:extLst>
              <a:ext uri="{FF2B5EF4-FFF2-40B4-BE49-F238E27FC236}">
                <a16:creationId xmlns:a16="http://schemas.microsoft.com/office/drawing/2014/main" id="{736CE6B6-195F-4E00-A6DB-869574A6B76F}"/>
              </a:ext>
            </a:extLst>
          </p:cNvPr>
          <p:cNvPicPr>
            <a:picLocks noChangeAspect="1"/>
          </p:cNvPicPr>
          <p:nvPr/>
        </p:nvPicPr>
        <p:blipFill>
          <a:blip r:embed="rId3"/>
          <a:stretch>
            <a:fillRect/>
          </a:stretch>
        </p:blipFill>
        <p:spPr>
          <a:xfrm>
            <a:off x="1773577" y="5240647"/>
            <a:ext cx="8039100" cy="962025"/>
          </a:xfrm>
          <a:prstGeom prst="rect">
            <a:avLst/>
          </a:prstGeom>
        </p:spPr>
      </p:pic>
    </p:spTree>
    <p:extLst>
      <p:ext uri="{BB962C8B-B14F-4D97-AF65-F5344CB8AC3E}">
        <p14:creationId xmlns:p14="http://schemas.microsoft.com/office/powerpoint/2010/main" val="221570492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le pattern : </a:t>
            </a:r>
            <a:r>
              <a:rPr lang="fr-FR" dirty="0" err="1">
                <a:solidFill>
                  <a:schemeClr val="accent2"/>
                </a:solidFill>
              </a:rPr>
              <a:t>Factory</a:t>
            </a:r>
            <a:r>
              <a:rPr lang="fr-FR" dirty="0">
                <a:solidFill>
                  <a:schemeClr val="accent2"/>
                </a:solidFill>
              </a:rPr>
              <a:t> (usine)</a:t>
            </a:r>
          </a:p>
          <a:p>
            <a:r>
              <a:rPr lang="fr-FR" sz="1800" dirty="0"/>
              <a:t>Ce design pattern apporte une solution aux problèmes de couplage entre les objets en proposant des modèles faiblement couplés. </a:t>
            </a:r>
          </a:p>
          <a:p>
            <a:r>
              <a:rPr lang="fr-FR" sz="1800" dirty="0"/>
              <a:t>La création d'objets ne se résume pas à la simple utilisation de l’opérateur </a:t>
            </a:r>
            <a:r>
              <a:rPr lang="fr-FR" sz="1800" dirty="0" err="1">
                <a:solidFill>
                  <a:srgbClr val="FF0000"/>
                </a:solidFill>
              </a:rPr>
              <a:t>new</a:t>
            </a:r>
            <a:r>
              <a:rPr lang="fr-FR" sz="1800" dirty="0" err="1"/>
              <a:t>.Vous</a:t>
            </a:r>
            <a:r>
              <a:rPr lang="fr-FR" sz="1800" dirty="0"/>
              <a:t> apprendrez que l'instanciation est une activité qui ne doit pas toujours être effectuée en public et qui peut souvent entraîner des problèmes de couplage. </a:t>
            </a:r>
          </a:p>
          <a:p>
            <a:r>
              <a:rPr lang="fr-FR" sz="1800" dirty="0"/>
              <a:t>L’utilisation de l’operateur new signifie que l’instanciation d’un objet est concrète  </a:t>
            </a:r>
            <a:r>
              <a:rPr lang="fr-FR" sz="1800" b="1" dirty="0"/>
              <a:t>A a=new A(); </a:t>
            </a:r>
            <a:r>
              <a:rPr lang="fr-FR" sz="1800" dirty="0"/>
              <a:t>ce qui se traduit à une implémentation et pas en interface ( violation du principe programmer toujours en interface et pas une implémentation)</a:t>
            </a:r>
          </a:p>
          <a:p>
            <a:r>
              <a:rPr lang="fr-FR" sz="1800" dirty="0"/>
              <a:t>Techniquement, il n’y a rien de mal avec l’operateur « new » mais tout le problème réside dans les problèmes liés au changements (ajout/modification) et évolution du code =&gt; le couplage entre objet introduit un cout élevé de point de vue maintenance et bugs dans un code. </a:t>
            </a:r>
          </a:p>
          <a:p>
            <a:r>
              <a:rPr lang="fr-FR" sz="1800" dirty="0"/>
              <a:t>L’idée principale est de programmer en interface afin que le code fonctionnera avec toutes les nouvelles classes implémentant cette interface via le polymorphisme.=&gt; la conception doit être extensible et fermé pour les modifications</a:t>
            </a:r>
            <a:endParaRPr lang="fr-FR" dirty="0"/>
          </a:p>
        </p:txBody>
      </p:sp>
    </p:spTree>
    <p:extLst>
      <p:ext uri="{BB962C8B-B14F-4D97-AF65-F5344CB8AC3E}">
        <p14:creationId xmlns:p14="http://schemas.microsoft.com/office/powerpoint/2010/main" val="325029974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p>
          <a:p>
            <a:r>
              <a:rPr lang="fr-FR" sz="1800" dirty="0"/>
              <a:t>Supposons que vous êtes entrain de développer une application de gestion de pizzeria. Vous avez certainement à écrire un code qui va ressembler à ceci:</a:t>
            </a:r>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r>
              <a:rPr lang="fr-FR" sz="1800" dirty="0"/>
              <a:t>Pizza : une interface ou une classe abstraite</a:t>
            </a:r>
          </a:p>
          <a:p>
            <a:pPr marL="0" indent="0">
              <a:buNone/>
            </a:pPr>
            <a:endParaRPr lang="fr-FR" sz="1800" dirty="0"/>
          </a:p>
        </p:txBody>
      </p:sp>
      <p:pic>
        <p:nvPicPr>
          <p:cNvPr id="4" name="Picture 3">
            <a:extLst>
              <a:ext uri="{FF2B5EF4-FFF2-40B4-BE49-F238E27FC236}">
                <a16:creationId xmlns:a16="http://schemas.microsoft.com/office/drawing/2014/main" id="{50F10CA4-E5A9-472B-8617-196B346D82A0}"/>
              </a:ext>
            </a:extLst>
          </p:cNvPr>
          <p:cNvPicPr>
            <a:picLocks noChangeAspect="1"/>
          </p:cNvPicPr>
          <p:nvPr/>
        </p:nvPicPr>
        <p:blipFill>
          <a:blip r:embed="rId2"/>
          <a:stretch>
            <a:fillRect/>
          </a:stretch>
        </p:blipFill>
        <p:spPr>
          <a:xfrm>
            <a:off x="3743417" y="2129946"/>
            <a:ext cx="4029075" cy="3371850"/>
          </a:xfrm>
          <a:prstGeom prst="rect">
            <a:avLst/>
          </a:prstGeom>
        </p:spPr>
      </p:pic>
    </p:spTree>
    <p:extLst>
      <p:ext uri="{BB962C8B-B14F-4D97-AF65-F5344CB8AC3E}">
        <p14:creationId xmlns:p14="http://schemas.microsoft.com/office/powerpoint/2010/main" val="389744321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p>
          <a:p>
            <a:r>
              <a:rPr lang="fr-FR" sz="1800" dirty="0"/>
              <a:t>Une fois pizza est instanciée on appelle les méthodes de la classe/ou interface Pizza</a:t>
            </a:r>
          </a:p>
          <a:p>
            <a:endParaRPr lang="fr-FR" sz="1800" dirty="0"/>
          </a:p>
          <a:p>
            <a:endParaRPr lang="fr-FR" sz="1800" dirty="0"/>
          </a:p>
          <a:p>
            <a:endParaRPr lang="fr-FR" sz="1800" dirty="0"/>
          </a:p>
          <a:p>
            <a:endParaRPr lang="fr-FR" sz="1800" dirty="0"/>
          </a:p>
          <a:p>
            <a:pPr marL="0" indent="0">
              <a:buNone/>
            </a:pPr>
            <a:endParaRPr lang="fr-FR" sz="1800" dirty="0"/>
          </a:p>
          <a:p>
            <a:pPr marL="0" indent="0">
              <a:buNone/>
            </a:pPr>
            <a:endParaRPr lang="fr-FR" sz="1800" dirty="0"/>
          </a:p>
          <a:p>
            <a:pPr marL="0" indent="0">
              <a:buNone/>
            </a:pPr>
            <a:endParaRPr lang="fr-FR" sz="1800" dirty="0"/>
          </a:p>
          <a:p>
            <a:r>
              <a:rPr lang="fr-FR" sz="1800" dirty="0"/>
              <a:t>Avec ce genre de code le problème se posera lorsque l’ajout d’autres types de pizza seront ajoutés </a:t>
            </a:r>
          </a:p>
          <a:p>
            <a:endParaRPr lang="fr-FR" sz="1800" dirty="0"/>
          </a:p>
          <a:p>
            <a:pPr marL="0" indent="0">
              <a:buNone/>
            </a:pPr>
            <a:endParaRPr lang="fr-FR" sz="1800" dirty="0"/>
          </a:p>
        </p:txBody>
      </p:sp>
      <p:pic>
        <p:nvPicPr>
          <p:cNvPr id="5" name="Picture 4">
            <a:extLst>
              <a:ext uri="{FF2B5EF4-FFF2-40B4-BE49-F238E27FC236}">
                <a16:creationId xmlns:a16="http://schemas.microsoft.com/office/drawing/2014/main" id="{B437927C-0E17-4C91-B05A-2ED3FB6D8978}"/>
              </a:ext>
            </a:extLst>
          </p:cNvPr>
          <p:cNvPicPr>
            <a:picLocks noChangeAspect="1"/>
          </p:cNvPicPr>
          <p:nvPr/>
        </p:nvPicPr>
        <p:blipFill>
          <a:blip r:embed="rId2"/>
          <a:stretch>
            <a:fillRect/>
          </a:stretch>
        </p:blipFill>
        <p:spPr>
          <a:xfrm>
            <a:off x="1824824" y="2066925"/>
            <a:ext cx="3067050" cy="1514475"/>
          </a:xfrm>
          <a:prstGeom prst="rect">
            <a:avLst/>
          </a:prstGeom>
        </p:spPr>
      </p:pic>
      <p:pic>
        <p:nvPicPr>
          <p:cNvPr id="6" name="Picture 5">
            <a:extLst>
              <a:ext uri="{FF2B5EF4-FFF2-40B4-BE49-F238E27FC236}">
                <a16:creationId xmlns:a16="http://schemas.microsoft.com/office/drawing/2014/main" id="{AD83AD3C-E55D-422F-BC69-51A9F954A822}"/>
              </a:ext>
            </a:extLst>
          </p:cNvPr>
          <p:cNvPicPr>
            <a:picLocks noChangeAspect="1"/>
          </p:cNvPicPr>
          <p:nvPr/>
        </p:nvPicPr>
        <p:blipFill>
          <a:blip r:embed="rId3"/>
          <a:stretch>
            <a:fillRect/>
          </a:stretch>
        </p:blipFill>
        <p:spPr>
          <a:xfrm>
            <a:off x="6543768" y="1907774"/>
            <a:ext cx="3823408" cy="2797576"/>
          </a:xfrm>
          <a:prstGeom prst="rect">
            <a:avLst/>
          </a:prstGeom>
        </p:spPr>
      </p:pic>
    </p:spTree>
    <p:extLst>
      <p:ext uri="{BB962C8B-B14F-4D97-AF65-F5344CB8AC3E}">
        <p14:creationId xmlns:p14="http://schemas.microsoft.com/office/powerpoint/2010/main" val="537651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p:txBody>
          <a:bodyPr/>
          <a:lstStyle/>
          <a:p>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514476"/>
            <a:ext cx="10058400" cy="749330"/>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en-US" dirty="0">
              <a:solidFill>
                <a:schemeClr val="accent2"/>
              </a:solidFill>
            </a:endParaRPr>
          </a:p>
          <a:p>
            <a:pPr lvl="1"/>
            <a:r>
              <a:rPr lang="fr-FR" dirty="0">
                <a:solidFill>
                  <a:srgbClr val="0070C0"/>
                </a:solidFill>
              </a:rPr>
              <a:t>Analyse de la cause du comportement étrange constaté sur la nouvelle version du jeu:</a:t>
            </a:r>
            <a:endParaRPr lang="en-US" dirty="0">
              <a:solidFill>
                <a:srgbClr val="0070C0"/>
              </a:solidFill>
            </a:endParaRPr>
          </a:p>
        </p:txBody>
      </p:sp>
      <p:pic>
        <p:nvPicPr>
          <p:cNvPr id="6" name="Picture 5">
            <a:extLst>
              <a:ext uri="{FF2B5EF4-FFF2-40B4-BE49-F238E27FC236}">
                <a16:creationId xmlns:a16="http://schemas.microsoft.com/office/drawing/2014/main" id="{E768458D-B96B-43D3-B505-5EEFBE4C4249}"/>
              </a:ext>
            </a:extLst>
          </p:cNvPr>
          <p:cNvPicPr>
            <a:picLocks noChangeAspect="1"/>
          </p:cNvPicPr>
          <p:nvPr/>
        </p:nvPicPr>
        <p:blipFill>
          <a:blip r:embed="rId2"/>
          <a:stretch>
            <a:fillRect/>
          </a:stretch>
        </p:blipFill>
        <p:spPr>
          <a:xfrm>
            <a:off x="2069608" y="2183492"/>
            <a:ext cx="6577244" cy="3882004"/>
          </a:xfrm>
          <a:prstGeom prst="rect">
            <a:avLst/>
          </a:prstGeom>
        </p:spPr>
      </p:pic>
      <p:pic>
        <p:nvPicPr>
          <p:cNvPr id="8" name="Picture 7">
            <a:extLst>
              <a:ext uri="{FF2B5EF4-FFF2-40B4-BE49-F238E27FC236}">
                <a16:creationId xmlns:a16="http://schemas.microsoft.com/office/drawing/2014/main" id="{41A23277-4A0D-4466-BF80-193122BE7084}"/>
              </a:ext>
            </a:extLst>
          </p:cNvPr>
          <p:cNvPicPr>
            <a:picLocks noChangeAspect="1"/>
          </p:cNvPicPr>
          <p:nvPr/>
        </p:nvPicPr>
        <p:blipFill>
          <a:blip r:embed="rId3"/>
          <a:stretch>
            <a:fillRect/>
          </a:stretch>
        </p:blipFill>
        <p:spPr>
          <a:xfrm>
            <a:off x="8436653" y="3929630"/>
            <a:ext cx="1932465" cy="1322776"/>
          </a:xfrm>
          <a:prstGeom prst="rect">
            <a:avLst/>
          </a:prstGeom>
        </p:spPr>
      </p:pic>
    </p:spTree>
    <p:extLst>
      <p:ext uri="{BB962C8B-B14F-4D97-AF65-F5344CB8AC3E}">
        <p14:creationId xmlns:p14="http://schemas.microsoft.com/office/powerpoint/2010/main" val="137621885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L’évolution (modification/ajout) du code suivant sera certainement envisageable car il touche une partie du cœur du bisness de l’application</a:t>
            </a:r>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r>
              <a:rPr lang="fr-FR" sz="1800" dirty="0"/>
              <a:t>y a-t-il une façon plus adéquate qui peut nous aider à encapsuler ce code qui change de la partie du code ne change pas? Le but est de supprimer le couplage de la méthode </a:t>
            </a:r>
            <a:r>
              <a:rPr lang="fr-FR" sz="1800" dirty="0" err="1"/>
              <a:t>commanderPizza</a:t>
            </a:r>
            <a:r>
              <a:rPr lang="fr-FR" sz="1800" dirty="0"/>
              <a:t> et l’instanciation des types de Pizza.( code extensible mais fermé aux modifications)</a:t>
            </a:r>
          </a:p>
          <a:p>
            <a:endParaRPr lang="fr-FR" sz="1800" dirty="0"/>
          </a:p>
          <a:p>
            <a:pPr marL="0" indent="0">
              <a:buNone/>
            </a:pPr>
            <a:endParaRPr lang="fr-FR" sz="1800" dirty="0"/>
          </a:p>
        </p:txBody>
      </p:sp>
      <p:pic>
        <p:nvPicPr>
          <p:cNvPr id="4" name="Picture 3">
            <a:extLst>
              <a:ext uri="{FF2B5EF4-FFF2-40B4-BE49-F238E27FC236}">
                <a16:creationId xmlns:a16="http://schemas.microsoft.com/office/drawing/2014/main" id="{23CAD6D7-2C41-434C-BADF-073167E6824A}"/>
              </a:ext>
            </a:extLst>
          </p:cNvPr>
          <p:cNvPicPr>
            <a:picLocks noChangeAspect="1"/>
          </p:cNvPicPr>
          <p:nvPr/>
        </p:nvPicPr>
        <p:blipFill rotWithShape="1">
          <a:blip r:embed="rId2"/>
          <a:srcRect t="2797" b="3244"/>
          <a:stretch/>
        </p:blipFill>
        <p:spPr>
          <a:xfrm>
            <a:off x="3098954" y="2082093"/>
            <a:ext cx="6534150" cy="3692834"/>
          </a:xfrm>
          <a:prstGeom prst="rect">
            <a:avLst/>
          </a:prstGeom>
        </p:spPr>
      </p:pic>
    </p:spTree>
    <p:extLst>
      <p:ext uri="{BB962C8B-B14F-4D97-AF65-F5344CB8AC3E}">
        <p14:creationId xmlns:p14="http://schemas.microsoft.com/office/powerpoint/2010/main" val="367782397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Nous allons commencer à encapsuler la création (instanciation) des objets :</a:t>
            </a:r>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7" name="Picture 6">
            <a:extLst>
              <a:ext uri="{FF2B5EF4-FFF2-40B4-BE49-F238E27FC236}">
                <a16:creationId xmlns:a16="http://schemas.microsoft.com/office/drawing/2014/main" id="{A5CC6A68-E393-494E-BA3F-75E2DBD32530}"/>
              </a:ext>
            </a:extLst>
          </p:cNvPr>
          <p:cNvPicPr>
            <a:picLocks noChangeAspect="1"/>
          </p:cNvPicPr>
          <p:nvPr/>
        </p:nvPicPr>
        <p:blipFill rotWithShape="1">
          <a:blip r:embed="rId2"/>
          <a:srcRect t="2133" b="8067"/>
          <a:stretch/>
        </p:blipFill>
        <p:spPr>
          <a:xfrm>
            <a:off x="1362075" y="2038351"/>
            <a:ext cx="8953500" cy="4610226"/>
          </a:xfrm>
          <a:prstGeom prst="rect">
            <a:avLst/>
          </a:prstGeom>
        </p:spPr>
      </p:pic>
    </p:spTree>
    <p:extLst>
      <p:ext uri="{BB962C8B-B14F-4D97-AF65-F5344CB8AC3E}">
        <p14:creationId xmlns:p14="http://schemas.microsoft.com/office/powerpoint/2010/main" val="263517327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Une fois la classe </a:t>
            </a:r>
            <a:r>
              <a:rPr lang="fr-FR" sz="1800" dirty="0" err="1"/>
              <a:t>SimplePizzaFactory</a:t>
            </a:r>
            <a:r>
              <a:rPr lang="fr-FR" sz="1800" dirty="0"/>
              <a:t> est créée la méthode </a:t>
            </a:r>
            <a:r>
              <a:rPr lang="fr-FR" sz="1800" dirty="0" err="1"/>
              <a:t>commanderPizza</a:t>
            </a:r>
            <a:r>
              <a:rPr lang="fr-FR" sz="1800" dirty="0"/>
              <a:t>() ne sera qu’un client de  cette objet.</a:t>
            </a:r>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6" name="Picture 5">
            <a:extLst>
              <a:ext uri="{FF2B5EF4-FFF2-40B4-BE49-F238E27FC236}">
                <a16:creationId xmlns:a16="http://schemas.microsoft.com/office/drawing/2014/main" id="{22FA1265-48F8-4DC5-A0B6-FF7C477065B5}"/>
              </a:ext>
            </a:extLst>
          </p:cNvPr>
          <p:cNvPicPr>
            <a:picLocks noChangeAspect="1"/>
          </p:cNvPicPr>
          <p:nvPr/>
        </p:nvPicPr>
        <p:blipFill>
          <a:blip r:embed="rId3"/>
          <a:stretch>
            <a:fillRect/>
          </a:stretch>
        </p:blipFill>
        <p:spPr>
          <a:xfrm>
            <a:off x="3981450" y="1843087"/>
            <a:ext cx="4229100" cy="4925337"/>
          </a:xfrm>
          <a:prstGeom prst="rect">
            <a:avLst/>
          </a:prstGeom>
        </p:spPr>
      </p:pic>
    </p:spTree>
    <p:extLst>
      <p:ext uri="{BB962C8B-B14F-4D97-AF65-F5344CB8AC3E}">
        <p14:creationId xmlns:p14="http://schemas.microsoft.com/office/powerpoint/2010/main" val="340726234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Maintenant nous allons faire usage de notre </a:t>
            </a:r>
            <a:r>
              <a:rPr lang="fr-FR" sz="1800" dirty="0" err="1"/>
              <a:t>SimplePizzaFactory</a:t>
            </a:r>
            <a:r>
              <a:rPr lang="fr-FR" sz="1800" dirty="0"/>
              <a:t>, au sein de la classe </a:t>
            </a:r>
            <a:r>
              <a:rPr lang="fr-FR" sz="1800" dirty="0" err="1"/>
              <a:t>PizzaStore</a:t>
            </a:r>
            <a:r>
              <a:rPr lang="fr-FR" sz="1800" dirty="0"/>
              <a:t>.</a:t>
            </a:r>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r>
              <a:rPr lang="fr-FR" sz="1800" dirty="0"/>
              <a:t>Ce qu’on a fait jusqu’à maintenant  n’est pas une démonstration de </a:t>
            </a:r>
            <a:r>
              <a:rPr lang="fr-FR" sz="1800" dirty="0" err="1"/>
              <a:t>Factory</a:t>
            </a:r>
            <a:r>
              <a:rPr lang="fr-FR" sz="1800" dirty="0"/>
              <a:t> Design Pattern , mais c’est juste une technique pour encapsuler la création d’objets. Nous allons donc continuer explorer deux   modèles qui vont servir du vrai apport de </a:t>
            </a:r>
            <a:r>
              <a:rPr lang="fr-FR" sz="1800" dirty="0" err="1"/>
              <a:t>Factory</a:t>
            </a:r>
            <a:r>
              <a:rPr lang="fr-FR" sz="1800" dirty="0"/>
              <a:t> design pattern.</a:t>
            </a:r>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4" name="Picture 3">
            <a:extLst>
              <a:ext uri="{FF2B5EF4-FFF2-40B4-BE49-F238E27FC236}">
                <a16:creationId xmlns:a16="http://schemas.microsoft.com/office/drawing/2014/main" id="{FD67FE45-D4CA-413C-B395-7BF07D526E0B}"/>
              </a:ext>
            </a:extLst>
          </p:cNvPr>
          <p:cNvPicPr>
            <a:picLocks noChangeAspect="1"/>
          </p:cNvPicPr>
          <p:nvPr/>
        </p:nvPicPr>
        <p:blipFill>
          <a:blip r:embed="rId2"/>
          <a:stretch>
            <a:fillRect/>
          </a:stretch>
        </p:blipFill>
        <p:spPr>
          <a:xfrm>
            <a:off x="3354907" y="1930118"/>
            <a:ext cx="5825597" cy="3274927"/>
          </a:xfrm>
          <a:prstGeom prst="rect">
            <a:avLst/>
          </a:prstGeom>
        </p:spPr>
      </p:pic>
    </p:spTree>
    <p:extLst>
      <p:ext uri="{BB962C8B-B14F-4D97-AF65-F5344CB8AC3E}">
        <p14:creationId xmlns:p14="http://schemas.microsoft.com/office/powerpoint/2010/main" val="291608508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Diagramme de classe de l’application réalisée jusqu’à ce point :</a:t>
            </a:r>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5" name="Picture 4">
            <a:extLst>
              <a:ext uri="{FF2B5EF4-FFF2-40B4-BE49-F238E27FC236}">
                <a16:creationId xmlns:a16="http://schemas.microsoft.com/office/drawing/2014/main" id="{BD1D44D0-0EFD-4C81-A4B8-8E76D279126C}"/>
              </a:ext>
            </a:extLst>
          </p:cNvPr>
          <p:cNvPicPr>
            <a:picLocks noChangeAspect="1"/>
          </p:cNvPicPr>
          <p:nvPr/>
        </p:nvPicPr>
        <p:blipFill>
          <a:blip r:embed="rId2"/>
          <a:stretch>
            <a:fillRect/>
          </a:stretch>
        </p:blipFill>
        <p:spPr>
          <a:xfrm>
            <a:off x="1104900" y="2066925"/>
            <a:ext cx="9982200" cy="2724150"/>
          </a:xfrm>
          <a:prstGeom prst="rect">
            <a:avLst/>
          </a:prstGeom>
        </p:spPr>
      </p:pic>
    </p:spTree>
    <p:extLst>
      <p:ext uri="{BB962C8B-B14F-4D97-AF65-F5344CB8AC3E}">
        <p14:creationId xmlns:p14="http://schemas.microsoft.com/office/powerpoint/2010/main" val="279040572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Supposons maintenant que </a:t>
            </a:r>
            <a:r>
              <a:rPr lang="fr-FR" sz="1800" dirty="0" err="1"/>
              <a:t>PizzaStore</a:t>
            </a:r>
            <a:r>
              <a:rPr lang="fr-FR" sz="1800" dirty="0"/>
              <a:t> dépend du de la ville (</a:t>
            </a:r>
            <a:r>
              <a:rPr lang="fr-FR" sz="1800" dirty="0" err="1"/>
              <a:t>Casablanca,Marrakech,Rabat</a:t>
            </a:r>
            <a:r>
              <a:rPr lang="fr-FR" sz="1800" dirty="0"/>
              <a:t>,..)  où la franchise pizza est installée, à chaque ville le franchiseur  propose des recettes spécifiques pour les mêmes types de pizza. Selon la région ,donc, Chaque franchise peut souhaiter proposer différents styles de pizzas en fonction de l'emplacement du magasin franchisé et des goûts des connaisseurs de pizza locaux.</a:t>
            </a:r>
          </a:p>
          <a:p>
            <a:endParaRPr lang="fr-FR" sz="1800" dirty="0"/>
          </a:p>
          <a:p>
            <a:endParaRPr lang="fr-FR" sz="1800" dirty="0"/>
          </a:p>
          <a:p>
            <a:endParaRPr lang="fr-FR" sz="1800" dirty="0"/>
          </a:p>
          <a:p>
            <a:endParaRPr lang="fr-FR" sz="1800" dirty="0"/>
          </a:p>
          <a:p>
            <a:endParaRPr lang="fr-FR" sz="1800" dirty="0"/>
          </a:p>
          <a:p>
            <a:endParaRPr lang="fr-FR" sz="1800" dirty="0"/>
          </a:p>
          <a:p>
            <a:r>
              <a:rPr lang="fr-FR" sz="1800" dirty="0"/>
              <a:t>Il est possible de créer 2 </a:t>
            </a:r>
            <a:r>
              <a:rPr lang="fr-FR" sz="1800" dirty="0" err="1"/>
              <a:t>factories</a:t>
            </a:r>
            <a:r>
              <a:rPr lang="fr-FR" sz="1800" dirty="0"/>
              <a:t> et puis composer la classe </a:t>
            </a:r>
            <a:r>
              <a:rPr lang="fr-FR" sz="1800" dirty="0" err="1"/>
              <a:t>PizzaStore</a:t>
            </a:r>
            <a:r>
              <a:rPr lang="fr-FR" sz="1800" dirty="0"/>
              <a:t> avec les </a:t>
            </a:r>
            <a:r>
              <a:rPr lang="fr-FR" sz="1800" dirty="0" err="1"/>
              <a:t>factories</a:t>
            </a:r>
            <a:r>
              <a:rPr lang="fr-FR" sz="1800" dirty="0"/>
              <a:t>, mais le code sera exposé qu’aux modifications mais non extensible!=&gt;la solution est de créer un Framework pour le Pizza store</a:t>
            </a:r>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5" name="Picture 4">
            <a:extLst>
              <a:ext uri="{FF2B5EF4-FFF2-40B4-BE49-F238E27FC236}">
                <a16:creationId xmlns:a16="http://schemas.microsoft.com/office/drawing/2014/main" id="{CBFD61EE-1870-426D-888E-5652BE06229A}"/>
              </a:ext>
            </a:extLst>
          </p:cNvPr>
          <p:cNvPicPr>
            <a:picLocks noChangeAspect="1"/>
          </p:cNvPicPr>
          <p:nvPr/>
        </p:nvPicPr>
        <p:blipFill>
          <a:blip r:embed="rId2"/>
          <a:stretch>
            <a:fillRect/>
          </a:stretch>
        </p:blipFill>
        <p:spPr>
          <a:xfrm>
            <a:off x="2866784" y="2817618"/>
            <a:ext cx="5810250" cy="2533650"/>
          </a:xfrm>
          <a:prstGeom prst="rect">
            <a:avLst/>
          </a:prstGeom>
        </p:spPr>
      </p:pic>
    </p:spTree>
    <p:extLst>
      <p:ext uri="{BB962C8B-B14F-4D97-AF65-F5344CB8AC3E}">
        <p14:creationId xmlns:p14="http://schemas.microsoft.com/office/powerpoint/2010/main" val="408576174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Framework pour le Pizza store : Il existe un moyen de localiser toutes les activités de fabrication de pizzas dans la classe </a:t>
            </a:r>
            <a:r>
              <a:rPr lang="fr-FR" sz="1800" dirty="0" err="1"/>
              <a:t>PizzaStore</a:t>
            </a:r>
            <a:r>
              <a:rPr lang="fr-FR" sz="1800" dirty="0"/>
              <a:t>, tout en donnant aux franchises la liberté d'avoir leur propre style régional.</a:t>
            </a:r>
          </a:p>
          <a:p>
            <a:r>
              <a:rPr lang="fr-FR" sz="1800" dirty="0"/>
              <a:t>Ce que nous allons faire est de remettre la méthode </a:t>
            </a:r>
            <a:r>
              <a:rPr lang="fr-FR" sz="1800" dirty="0" err="1"/>
              <a:t>creerPizza</a:t>
            </a:r>
            <a:r>
              <a:rPr lang="fr-FR" sz="1800" dirty="0"/>
              <a:t> () dans </a:t>
            </a:r>
            <a:r>
              <a:rPr lang="fr-FR" sz="1800" dirty="0" err="1"/>
              <a:t>PizzaStore</a:t>
            </a:r>
            <a:r>
              <a:rPr lang="fr-FR" sz="1800" dirty="0"/>
              <a:t>, mais cette fois en tant que méthode abstraite, puis de créer une sous-classe </a:t>
            </a:r>
            <a:r>
              <a:rPr lang="fr-FR" sz="1800" dirty="0" err="1"/>
              <a:t>PizzaStore</a:t>
            </a:r>
            <a:r>
              <a:rPr lang="fr-FR" sz="1800" dirty="0"/>
              <a:t> pour chaque style régional.</a:t>
            </a:r>
          </a:p>
          <a:p>
            <a:endParaRPr lang="fr-FR" sz="1800" dirty="0"/>
          </a:p>
          <a:p>
            <a:endParaRPr lang="fr-FR" sz="1800" dirty="0"/>
          </a:p>
          <a:p>
            <a:endParaRPr lang="fr-FR" sz="1800" dirty="0"/>
          </a:p>
          <a:p>
            <a:endParaRPr lang="fr-FR" sz="1800" dirty="0"/>
          </a:p>
          <a:p>
            <a:r>
              <a:rPr lang="fr-FR" sz="1800" dirty="0"/>
              <a:t>Ensuite, les classes </a:t>
            </a:r>
            <a:r>
              <a:rPr lang="fr-FR" sz="1800" dirty="0" err="1"/>
              <a:t>CasaPizzaFactory,MarakPizzaFactory,RabatPizzaFactory</a:t>
            </a:r>
            <a:r>
              <a:rPr lang="fr-FR" sz="1800" dirty="0"/>
              <a:t> vont hériter de la super classe </a:t>
            </a:r>
            <a:r>
              <a:rPr lang="fr-FR" sz="1800" dirty="0" err="1"/>
              <a:t>PizzaStore</a:t>
            </a:r>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7" name="Picture 6">
            <a:extLst>
              <a:ext uri="{FF2B5EF4-FFF2-40B4-BE49-F238E27FC236}">
                <a16:creationId xmlns:a16="http://schemas.microsoft.com/office/drawing/2014/main" id="{9506AAEF-FAAD-4B29-A045-0B33CDBBC042}"/>
              </a:ext>
            </a:extLst>
          </p:cNvPr>
          <p:cNvPicPr>
            <a:picLocks noChangeAspect="1"/>
          </p:cNvPicPr>
          <p:nvPr/>
        </p:nvPicPr>
        <p:blipFill>
          <a:blip r:embed="rId2"/>
          <a:stretch>
            <a:fillRect/>
          </a:stretch>
        </p:blipFill>
        <p:spPr>
          <a:xfrm>
            <a:off x="2996878" y="3253149"/>
            <a:ext cx="5943600" cy="1323975"/>
          </a:xfrm>
          <a:prstGeom prst="rect">
            <a:avLst/>
          </a:prstGeom>
        </p:spPr>
      </p:pic>
    </p:spTree>
    <p:extLst>
      <p:ext uri="{BB962C8B-B14F-4D97-AF65-F5344CB8AC3E}">
        <p14:creationId xmlns:p14="http://schemas.microsoft.com/office/powerpoint/2010/main" val="149276360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Ensuite, les classes </a:t>
            </a:r>
            <a:r>
              <a:rPr lang="fr-FR" sz="1800" dirty="0" err="1"/>
              <a:t>CasaPizzaFactory,MarakPizzaFactory,RabatPizzaFactory</a:t>
            </a:r>
            <a:r>
              <a:rPr lang="fr-FR" sz="1800" dirty="0"/>
              <a:t> vont hériter de la super classe </a:t>
            </a:r>
            <a:r>
              <a:rPr lang="fr-FR" sz="1800" dirty="0" err="1"/>
              <a:t>PizzaStore</a:t>
            </a: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r>
              <a:rPr lang="fr-FR" sz="1800" dirty="0"/>
              <a:t>La méthode abstraite </a:t>
            </a:r>
            <a:r>
              <a:rPr lang="fr-FR" sz="1800" dirty="0" err="1"/>
              <a:t>creerPizza</a:t>
            </a:r>
            <a:r>
              <a:rPr lang="fr-FR" sz="1800" dirty="0"/>
              <a:t>() est implémentée par chaque sous-classe de la superclasse </a:t>
            </a:r>
            <a:r>
              <a:rPr lang="fr-FR" sz="1800" dirty="0" err="1"/>
              <a:t>PizzaStore</a:t>
            </a:r>
            <a:r>
              <a:rPr lang="fr-FR" sz="1800" dirty="0"/>
              <a:t> ce qui signifie que la méthode </a:t>
            </a:r>
            <a:r>
              <a:rPr lang="fr-FR" sz="1800" dirty="0" err="1"/>
              <a:t>commanderPizza</a:t>
            </a:r>
            <a:r>
              <a:rPr lang="fr-FR" sz="1800" dirty="0"/>
              <a:t>() n’a aucune idée du type de pizza qui va être créée (instancier) puisque la classe </a:t>
            </a:r>
            <a:r>
              <a:rPr lang="fr-FR" sz="1800" dirty="0" err="1"/>
              <a:t>PizzaStore</a:t>
            </a:r>
            <a:r>
              <a:rPr lang="fr-FR" sz="1800" dirty="0"/>
              <a:t> est abstraite et la méthode </a:t>
            </a:r>
            <a:r>
              <a:rPr lang="fr-FR" sz="1800" dirty="0" err="1"/>
              <a:t>creerPizza</a:t>
            </a:r>
            <a:r>
              <a:rPr lang="fr-FR" sz="1800" dirty="0"/>
              <a:t> est également abstraite=&gt; en d’autre terme ce sont les sous-classe qui décident du type de Pizza et son style lorsqu’elles vont utiliser (appeler)la </a:t>
            </a:r>
            <a:r>
              <a:rPr lang="fr-FR" sz="1800" dirty="0" err="1"/>
              <a:t>methode</a:t>
            </a:r>
            <a:r>
              <a:rPr lang="fr-FR" sz="1800" dirty="0"/>
              <a:t> </a:t>
            </a:r>
            <a:r>
              <a:rPr lang="fr-FR" sz="1800" dirty="0" err="1"/>
              <a:t>commanderPizza</a:t>
            </a:r>
            <a:r>
              <a:rPr lang="fr-FR" sz="1800" dirty="0"/>
              <a:t>() déjà </a:t>
            </a:r>
            <a:r>
              <a:rPr lang="fr-FR" sz="1800" dirty="0" err="1"/>
              <a:t>implmentée</a:t>
            </a:r>
            <a:r>
              <a:rPr lang="fr-FR" sz="1800" dirty="0"/>
              <a:t> au niveau de la </a:t>
            </a:r>
            <a:r>
              <a:rPr lang="fr-FR" sz="1800" dirty="0" err="1"/>
              <a:t>superClasse</a:t>
            </a:r>
            <a:r>
              <a:rPr lang="fr-FR" sz="1800" dirty="0"/>
              <a:t> </a:t>
            </a:r>
            <a:r>
              <a:rPr lang="fr-FR" sz="1800" dirty="0" err="1"/>
              <a:t>PizzaStore</a:t>
            </a:r>
            <a:r>
              <a:rPr lang="fr-FR" sz="1800" dirty="0"/>
              <a:t>.</a:t>
            </a:r>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4" name="Picture 3">
            <a:extLst>
              <a:ext uri="{FF2B5EF4-FFF2-40B4-BE49-F238E27FC236}">
                <a16:creationId xmlns:a16="http://schemas.microsoft.com/office/drawing/2014/main" id="{345F83AC-7FBF-42CD-B31C-265C2BBCAF17}"/>
              </a:ext>
            </a:extLst>
          </p:cNvPr>
          <p:cNvPicPr>
            <a:picLocks noChangeAspect="1"/>
          </p:cNvPicPr>
          <p:nvPr/>
        </p:nvPicPr>
        <p:blipFill>
          <a:blip r:embed="rId2"/>
          <a:stretch>
            <a:fillRect/>
          </a:stretch>
        </p:blipFill>
        <p:spPr>
          <a:xfrm>
            <a:off x="2941537" y="2192016"/>
            <a:ext cx="7258050" cy="2219325"/>
          </a:xfrm>
          <a:prstGeom prst="rect">
            <a:avLst/>
          </a:prstGeom>
        </p:spPr>
      </p:pic>
    </p:spTree>
    <p:extLst>
      <p:ext uri="{BB962C8B-B14F-4D97-AF65-F5344CB8AC3E}">
        <p14:creationId xmlns:p14="http://schemas.microsoft.com/office/powerpoint/2010/main" val="49605670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La super classe </a:t>
            </a:r>
            <a:r>
              <a:rPr lang="fr-FR" sz="1800" dirty="0" err="1"/>
              <a:t>PizzaStore</a:t>
            </a: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r>
              <a:rPr lang="fr-FR" sz="1800" dirty="0"/>
              <a:t>La méthode abstraite </a:t>
            </a:r>
            <a:r>
              <a:rPr lang="fr-FR" sz="1800" dirty="0" err="1"/>
              <a:t>creerPizza</a:t>
            </a:r>
            <a:r>
              <a:rPr lang="fr-FR" sz="1800" dirty="0"/>
              <a:t>() est implémentée par chaque sous-classe de la superclasse </a:t>
            </a:r>
            <a:r>
              <a:rPr lang="fr-FR" sz="1800" dirty="0" err="1"/>
              <a:t>PizzaStore</a:t>
            </a:r>
            <a:r>
              <a:rPr lang="fr-FR" sz="1800" dirty="0"/>
              <a:t> ce qui signifie que la méthode </a:t>
            </a:r>
            <a:r>
              <a:rPr lang="fr-FR" sz="1800" dirty="0" err="1"/>
              <a:t>commanderPizza</a:t>
            </a:r>
            <a:r>
              <a:rPr lang="fr-FR" sz="1800" dirty="0"/>
              <a:t>() n’a aucune idée du type de pizza qui va être créée (instancier) puisque la classe </a:t>
            </a:r>
            <a:r>
              <a:rPr lang="fr-FR" sz="1800" dirty="0" err="1"/>
              <a:t>PizzaStore</a:t>
            </a:r>
            <a:r>
              <a:rPr lang="fr-FR" sz="1800" dirty="0"/>
              <a:t> est abstraite et la méthode </a:t>
            </a:r>
            <a:r>
              <a:rPr lang="fr-FR" sz="1800" dirty="0" err="1"/>
              <a:t>creerPizza</a:t>
            </a:r>
            <a:r>
              <a:rPr lang="fr-FR" sz="1800" dirty="0"/>
              <a:t> est également abstraite=&gt; en d’autre terme ce sont les sous-classe qui décident du type de Pizza et son style lorsqu’elles vont utiliser (appeler)la </a:t>
            </a:r>
            <a:r>
              <a:rPr lang="fr-FR" sz="1800" dirty="0" err="1"/>
              <a:t>methode</a:t>
            </a:r>
            <a:r>
              <a:rPr lang="fr-FR" sz="1800" dirty="0"/>
              <a:t> </a:t>
            </a:r>
            <a:r>
              <a:rPr lang="fr-FR" sz="1800" dirty="0" err="1"/>
              <a:t>commanderPizza</a:t>
            </a:r>
            <a:r>
              <a:rPr lang="fr-FR" sz="1800" dirty="0"/>
              <a:t>() déjà </a:t>
            </a:r>
            <a:r>
              <a:rPr lang="fr-FR" sz="1800" dirty="0" err="1"/>
              <a:t>implmentée</a:t>
            </a:r>
            <a:r>
              <a:rPr lang="fr-FR" sz="1800" dirty="0"/>
              <a:t> au niveau de la </a:t>
            </a:r>
            <a:r>
              <a:rPr lang="fr-FR" sz="1800" dirty="0" err="1"/>
              <a:t>superClasse</a:t>
            </a:r>
            <a:r>
              <a:rPr lang="fr-FR" sz="1800" dirty="0"/>
              <a:t> </a:t>
            </a:r>
            <a:r>
              <a:rPr lang="fr-FR" sz="1800" dirty="0" err="1"/>
              <a:t>PizzaStore</a:t>
            </a:r>
            <a:r>
              <a:rPr lang="fr-FR" sz="1800" dirty="0"/>
              <a:t>.</a:t>
            </a:r>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6" name="Picture 5">
            <a:extLst>
              <a:ext uri="{FF2B5EF4-FFF2-40B4-BE49-F238E27FC236}">
                <a16:creationId xmlns:a16="http://schemas.microsoft.com/office/drawing/2014/main" id="{37712F89-D03C-4860-A400-FE35656522C5}"/>
              </a:ext>
            </a:extLst>
          </p:cNvPr>
          <p:cNvPicPr>
            <a:picLocks noChangeAspect="1"/>
          </p:cNvPicPr>
          <p:nvPr/>
        </p:nvPicPr>
        <p:blipFill>
          <a:blip r:embed="rId2"/>
          <a:stretch>
            <a:fillRect/>
          </a:stretch>
        </p:blipFill>
        <p:spPr>
          <a:xfrm>
            <a:off x="4382163" y="1777738"/>
            <a:ext cx="5210175" cy="3014180"/>
          </a:xfrm>
          <a:prstGeom prst="rect">
            <a:avLst/>
          </a:prstGeom>
        </p:spPr>
      </p:pic>
    </p:spTree>
    <p:extLst>
      <p:ext uri="{BB962C8B-B14F-4D97-AF65-F5344CB8AC3E}">
        <p14:creationId xmlns:p14="http://schemas.microsoft.com/office/powerpoint/2010/main" val="1817486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La super classe </a:t>
            </a:r>
            <a:r>
              <a:rPr lang="fr-FR" sz="1800" dirty="0" err="1"/>
              <a:t>CasaPizzaFactory</a:t>
            </a:r>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26" name="Picture 25">
            <a:extLst>
              <a:ext uri="{FF2B5EF4-FFF2-40B4-BE49-F238E27FC236}">
                <a16:creationId xmlns:a16="http://schemas.microsoft.com/office/drawing/2014/main" id="{F62AE9EC-0B1B-455D-983F-7F5A45BFEC8F}"/>
              </a:ext>
            </a:extLst>
          </p:cNvPr>
          <p:cNvPicPr>
            <a:picLocks noChangeAspect="1"/>
          </p:cNvPicPr>
          <p:nvPr/>
        </p:nvPicPr>
        <p:blipFill>
          <a:blip r:embed="rId2"/>
          <a:stretch>
            <a:fillRect/>
          </a:stretch>
        </p:blipFill>
        <p:spPr>
          <a:xfrm>
            <a:off x="3584886" y="2024667"/>
            <a:ext cx="5616987" cy="4623909"/>
          </a:xfrm>
          <a:prstGeom prst="rect">
            <a:avLst/>
          </a:prstGeom>
        </p:spPr>
      </p:pic>
    </p:spTree>
    <p:extLst>
      <p:ext uri="{BB962C8B-B14F-4D97-AF65-F5344CB8AC3E}">
        <p14:creationId xmlns:p14="http://schemas.microsoft.com/office/powerpoint/2010/main" val="29569820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455937"/>
            <a:ext cx="10058400" cy="5192639"/>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en-US" dirty="0">
              <a:solidFill>
                <a:schemeClr val="accent2"/>
              </a:solidFill>
            </a:endParaRPr>
          </a:p>
          <a:p>
            <a:pPr lvl="1"/>
            <a:r>
              <a:rPr lang="fr-FR" dirty="0">
                <a:solidFill>
                  <a:srgbClr val="0070C0"/>
                </a:solidFill>
              </a:rPr>
              <a:t>Analyse de la cause du comportement étrange constaté sur la nouvelle version du jeu:</a:t>
            </a:r>
            <a:endParaRPr lang="en-US" dirty="0">
              <a:solidFill>
                <a:srgbClr val="0070C0"/>
              </a:solidFill>
            </a:endParaRPr>
          </a:p>
          <a:p>
            <a:pPr marL="274320" lvl="1" indent="0">
              <a:buNone/>
            </a:pPr>
            <a:r>
              <a:rPr lang="fr-FR" dirty="0"/>
              <a:t>L’héritage comme solution a permis la </a:t>
            </a:r>
            <a:r>
              <a:rPr lang="fr-FR" b="1" u="sng" dirty="0"/>
              <a:t>réutilisation</a:t>
            </a:r>
            <a:r>
              <a:rPr lang="fr-FR" dirty="0"/>
              <a:t> du code existant mais son effet de bord a provoqué un cout en </a:t>
            </a:r>
            <a:r>
              <a:rPr lang="fr-FR" u="sng" dirty="0"/>
              <a:t>maintenance</a:t>
            </a:r>
            <a:r>
              <a:rPr lang="fr-FR" dirty="0"/>
              <a:t> du programme du jeu =&gt; héritage une solution pertinente mais non adapté à ce genre de mise à jour d’un code existant pour l’application </a:t>
            </a:r>
            <a:r>
              <a:rPr lang="fr-FR" b="1" dirty="0" err="1"/>
              <a:t>SimUDuck</a:t>
            </a:r>
            <a:r>
              <a:rPr lang="fr-FR" dirty="0"/>
              <a:t>!!</a:t>
            </a:r>
          </a:p>
          <a:p>
            <a:pPr marL="274320" lvl="1" indent="0">
              <a:buNone/>
            </a:pPr>
            <a:endParaRPr lang="fr-FR"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40AB4508-4CC4-498C-A2E5-0651FB459017}"/>
              </a:ext>
            </a:extLst>
          </p:cNvPr>
          <p:cNvPicPr>
            <a:picLocks noChangeAspect="1"/>
          </p:cNvPicPr>
          <p:nvPr/>
        </p:nvPicPr>
        <p:blipFill>
          <a:blip r:embed="rId2"/>
          <a:stretch>
            <a:fillRect/>
          </a:stretch>
        </p:blipFill>
        <p:spPr>
          <a:xfrm>
            <a:off x="3894615" y="3142619"/>
            <a:ext cx="2343150" cy="1819275"/>
          </a:xfrm>
          <a:prstGeom prst="rect">
            <a:avLst/>
          </a:prstGeom>
        </p:spPr>
      </p:pic>
    </p:spTree>
    <p:extLst>
      <p:ext uri="{BB962C8B-B14F-4D97-AF65-F5344CB8AC3E}">
        <p14:creationId xmlns:p14="http://schemas.microsoft.com/office/powerpoint/2010/main" val="275357427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La classe Pizza</a:t>
            </a:r>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4" name="Picture 3">
            <a:extLst>
              <a:ext uri="{FF2B5EF4-FFF2-40B4-BE49-F238E27FC236}">
                <a16:creationId xmlns:a16="http://schemas.microsoft.com/office/drawing/2014/main" id="{1096EB77-8999-4923-A053-C4F28E8B473D}"/>
              </a:ext>
            </a:extLst>
          </p:cNvPr>
          <p:cNvPicPr>
            <a:picLocks noChangeAspect="1"/>
          </p:cNvPicPr>
          <p:nvPr/>
        </p:nvPicPr>
        <p:blipFill>
          <a:blip r:embed="rId2"/>
          <a:stretch>
            <a:fillRect/>
          </a:stretch>
        </p:blipFill>
        <p:spPr>
          <a:xfrm>
            <a:off x="3510324" y="1592732"/>
            <a:ext cx="7034213" cy="5175692"/>
          </a:xfrm>
          <a:prstGeom prst="rect">
            <a:avLst/>
          </a:prstGeom>
        </p:spPr>
      </p:pic>
    </p:spTree>
    <p:extLst>
      <p:ext uri="{BB962C8B-B14F-4D97-AF65-F5344CB8AC3E}">
        <p14:creationId xmlns:p14="http://schemas.microsoft.com/office/powerpoint/2010/main" val="290363331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Les classes :  </a:t>
            </a:r>
            <a:r>
              <a:rPr lang="fr-FR" dirty="0" err="1"/>
              <a:t>CasaStyleVegetariennePizza</a:t>
            </a:r>
            <a:r>
              <a:rPr lang="fr-FR" dirty="0"/>
              <a:t> et </a:t>
            </a:r>
            <a:r>
              <a:rPr lang="fr-FR" dirty="0" err="1"/>
              <a:t>MaraStyleVegetariennePizza</a:t>
            </a:r>
            <a:r>
              <a:rPr lang="fr-FR" dirty="0"/>
              <a:t> </a:t>
            </a:r>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5" name="Picture 4">
            <a:extLst>
              <a:ext uri="{FF2B5EF4-FFF2-40B4-BE49-F238E27FC236}">
                <a16:creationId xmlns:a16="http://schemas.microsoft.com/office/drawing/2014/main" id="{A5488648-0B3A-4C5F-BE80-BD427AEC83C9}"/>
              </a:ext>
            </a:extLst>
          </p:cNvPr>
          <p:cNvPicPr>
            <a:picLocks noChangeAspect="1"/>
          </p:cNvPicPr>
          <p:nvPr/>
        </p:nvPicPr>
        <p:blipFill>
          <a:blip r:embed="rId2"/>
          <a:stretch>
            <a:fillRect/>
          </a:stretch>
        </p:blipFill>
        <p:spPr>
          <a:xfrm>
            <a:off x="1363355" y="2007874"/>
            <a:ext cx="4991100" cy="3990975"/>
          </a:xfrm>
          <a:prstGeom prst="rect">
            <a:avLst/>
          </a:prstGeom>
          <a:ln w="3175">
            <a:solidFill>
              <a:schemeClr val="tx1"/>
            </a:solidFill>
          </a:ln>
        </p:spPr>
      </p:pic>
      <p:pic>
        <p:nvPicPr>
          <p:cNvPr id="6" name="Picture 5">
            <a:extLst>
              <a:ext uri="{FF2B5EF4-FFF2-40B4-BE49-F238E27FC236}">
                <a16:creationId xmlns:a16="http://schemas.microsoft.com/office/drawing/2014/main" id="{0195593F-55EE-43D8-B1E6-B71190379009}"/>
              </a:ext>
            </a:extLst>
          </p:cNvPr>
          <p:cNvPicPr>
            <a:picLocks noChangeAspect="1"/>
          </p:cNvPicPr>
          <p:nvPr/>
        </p:nvPicPr>
        <p:blipFill>
          <a:blip r:embed="rId3"/>
          <a:stretch>
            <a:fillRect/>
          </a:stretch>
        </p:blipFill>
        <p:spPr>
          <a:xfrm>
            <a:off x="6567718" y="2007874"/>
            <a:ext cx="4895850" cy="3990975"/>
          </a:xfrm>
          <a:prstGeom prst="rect">
            <a:avLst/>
          </a:prstGeom>
          <a:ln w="3175">
            <a:solidFill>
              <a:schemeClr val="tx1"/>
            </a:solidFill>
          </a:ln>
        </p:spPr>
      </p:pic>
    </p:spTree>
    <p:extLst>
      <p:ext uri="{BB962C8B-B14F-4D97-AF65-F5344CB8AC3E}">
        <p14:creationId xmlns:p14="http://schemas.microsoft.com/office/powerpoint/2010/main" val="90585954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5113988"/>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Test de l’application après implémentation du </a:t>
            </a:r>
            <a:r>
              <a:rPr lang="fr-FR" sz="1800" dirty="0" err="1"/>
              <a:t>factory</a:t>
            </a:r>
            <a:r>
              <a:rPr lang="fr-FR" sz="1800" dirty="0"/>
              <a:t> design pattern</a:t>
            </a:r>
          </a:p>
          <a:p>
            <a:pPr marL="0" indent="0">
              <a:buNone/>
            </a:pPr>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r>
              <a:rPr lang="fr-FR" sz="1800" dirty="0"/>
              <a:t>On a crée 2 stores différents , mais la méthode </a:t>
            </a:r>
            <a:r>
              <a:rPr lang="fr-FR" sz="1800" dirty="0" err="1"/>
              <a:t>commanderPizza</a:t>
            </a:r>
            <a:r>
              <a:rPr lang="fr-FR" sz="1800" dirty="0"/>
              <a:t>() est une méthode de la superclasse </a:t>
            </a:r>
            <a:r>
              <a:rPr lang="fr-FR" sz="1800" dirty="0" err="1"/>
              <a:t>PizzaStore</a:t>
            </a:r>
            <a:r>
              <a:rPr lang="fr-FR" sz="1800" dirty="0"/>
              <a:t> qui n’a aucune idée de l’instance « Pizza » : découplage =&gt; la création est déléguée à la </a:t>
            </a:r>
            <a:r>
              <a:rPr lang="fr-FR" sz="1800" dirty="0" err="1"/>
              <a:t>Factory</a:t>
            </a:r>
            <a:r>
              <a:rPr lang="fr-FR" sz="1800" dirty="0"/>
              <a:t> Method  ( </a:t>
            </a:r>
            <a:r>
              <a:rPr lang="fr-FR" sz="1800" dirty="0" err="1"/>
              <a:t>creerPizza</a:t>
            </a:r>
            <a:r>
              <a:rPr lang="fr-FR" sz="1800" dirty="0"/>
              <a:t>():Pizza )=&gt; </a:t>
            </a:r>
            <a:r>
              <a:rPr lang="fr-FR" sz="1800" dirty="0" err="1"/>
              <a:t>creerPizza</a:t>
            </a:r>
            <a:r>
              <a:rPr lang="fr-FR" sz="1800" dirty="0"/>
              <a:t> est abstraite donc implémentée par les sous-classes de la classe </a:t>
            </a:r>
            <a:r>
              <a:rPr lang="fr-FR" sz="1800" dirty="0" err="1"/>
              <a:t>PizzaStore</a:t>
            </a:r>
            <a:r>
              <a:rPr lang="fr-FR" sz="1800" dirty="0"/>
              <a:t>=&gt;le type et le style de Pizza est donc décidée concrètement  par les classes filles de </a:t>
            </a:r>
            <a:r>
              <a:rPr lang="fr-FR" sz="1800" dirty="0" err="1"/>
              <a:t>PizzaStore</a:t>
            </a:r>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5" name="Picture 4">
            <a:extLst>
              <a:ext uri="{FF2B5EF4-FFF2-40B4-BE49-F238E27FC236}">
                <a16:creationId xmlns:a16="http://schemas.microsoft.com/office/drawing/2014/main" id="{BA1AD150-14D4-4949-9F7B-2666CA6CD124}"/>
              </a:ext>
            </a:extLst>
          </p:cNvPr>
          <p:cNvPicPr>
            <a:picLocks noChangeAspect="1"/>
          </p:cNvPicPr>
          <p:nvPr/>
        </p:nvPicPr>
        <p:blipFill>
          <a:blip r:embed="rId2"/>
          <a:stretch>
            <a:fillRect/>
          </a:stretch>
        </p:blipFill>
        <p:spPr>
          <a:xfrm>
            <a:off x="2175029" y="2163140"/>
            <a:ext cx="6378662" cy="2507974"/>
          </a:xfrm>
          <a:prstGeom prst="rect">
            <a:avLst/>
          </a:prstGeom>
        </p:spPr>
      </p:pic>
    </p:spTree>
    <p:extLst>
      <p:ext uri="{BB962C8B-B14F-4D97-AF65-F5344CB8AC3E}">
        <p14:creationId xmlns:p14="http://schemas.microsoft.com/office/powerpoint/2010/main" val="300253982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Exemple : </a:t>
            </a:r>
            <a:r>
              <a:rPr lang="fr-FR" dirty="0" err="1">
                <a:solidFill>
                  <a:schemeClr val="accent2"/>
                </a:solidFill>
              </a:rPr>
              <a:t>PizzaShop</a:t>
            </a:r>
            <a:r>
              <a:rPr lang="fr-FR" dirty="0">
                <a:solidFill>
                  <a:schemeClr val="accent2"/>
                </a:solidFill>
              </a:rPr>
              <a:t> app</a:t>
            </a:r>
            <a:endParaRPr lang="fr-FR" sz="1800" dirty="0"/>
          </a:p>
          <a:p>
            <a:r>
              <a:rPr lang="fr-FR" sz="1800" dirty="0"/>
              <a:t>Test de l’application après implémentation du </a:t>
            </a:r>
            <a:r>
              <a:rPr lang="fr-FR" sz="1800" dirty="0" err="1"/>
              <a:t>factory</a:t>
            </a:r>
            <a:r>
              <a:rPr lang="fr-FR" sz="1800" dirty="0"/>
              <a:t> design pattern</a:t>
            </a:r>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7" name="Picture 6">
            <a:extLst>
              <a:ext uri="{FF2B5EF4-FFF2-40B4-BE49-F238E27FC236}">
                <a16:creationId xmlns:a16="http://schemas.microsoft.com/office/drawing/2014/main" id="{81006755-C7ED-405E-9AFB-14F906CDBD2F}"/>
              </a:ext>
            </a:extLst>
          </p:cNvPr>
          <p:cNvPicPr>
            <a:picLocks noChangeAspect="1"/>
          </p:cNvPicPr>
          <p:nvPr/>
        </p:nvPicPr>
        <p:blipFill>
          <a:blip r:embed="rId2"/>
          <a:stretch>
            <a:fillRect/>
          </a:stretch>
        </p:blipFill>
        <p:spPr>
          <a:xfrm>
            <a:off x="1538287" y="1952807"/>
            <a:ext cx="9115425" cy="4705167"/>
          </a:xfrm>
          <a:prstGeom prst="rect">
            <a:avLst/>
          </a:prstGeom>
        </p:spPr>
      </p:pic>
    </p:spTree>
    <p:extLst>
      <p:ext uri="{BB962C8B-B14F-4D97-AF65-F5344CB8AC3E}">
        <p14:creationId xmlns:p14="http://schemas.microsoft.com/office/powerpoint/2010/main" val="318330123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Points et définition tirés de notre Exemple:</a:t>
            </a:r>
            <a:endParaRPr lang="fr-FR" sz="1800" dirty="0"/>
          </a:p>
          <a:p>
            <a:r>
              <a:rPr lang="fr-FR" sz="1800" dirty="0"/>
              <a:t>Une </a:t>
            </a:r>
            <a:r>
              <a:rPr lang="fr-FR" sz="1800" dirty="0" err="1"/>
              <a:t>Factory</a:t>
            </a:r>
            <a:r>
              <a:rPr lang="fr-FR" sz="1800" dirty="0"/>
              <a:t> </a:t>
            </a:r>
            <a:r>
              <a:rPr lang="fr-FR" sz="1800" dirty="0" err="1"/>
              <a:t>method</a:t>
            </a:r>
            <a:r>
              <a:rPr lang="fr-FR" sz="1800" dirty="0"/>
              <a:t> gère la création d'objet et l'encapsule dans une sous-classe. Cela dissocie le code client de la superclasse du code de création d'objet de la sous-classe.</a:t>
            </a:r>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4" name="Picture 3">
            <a:extLst>
              <a:ext uri="{FF2B5EF4-FFF2-40B4-BE49-F238E27FC236}">
                <a16:creationId xmlns:a16="http://schemas.microsoft.com/office/drawing/2014/main" id="{6C86FB1B-905B-4407-AE5D-200FDF797B79}"/>
              </a:ext>
            </a:extLst>
          </p:cNvPr>
          <p:cNvPicPr>
            <a:picLocks noChangeAspect="1"/>
          </p:cNvPicPr>
          <p:nvPr/>
        </p:nvPicPr>
        <p:blipFill>
          <a:blip r:embed="rId2"/>
          <a:stretch>
            <a:fillRect/>
          </a:stretch>
        </p:blipFill>
        <p:spPr>
          <a:xfrm>
            <a:off x="1598030" y="2239369"/>
            <a:ext cx="8648700" cy="3162300"/>
          </a:xfrm>
          <a:prstGeom prst="rect">
            <a:avLst/>
          </a:prstGeom>
        </p:spPr>
      </p:pic>
    </p:spTree>
    <p:extLst>
      <p:ext uri="{BB962C8B-B14F-4D97-AF65-F5344CB8AC3E}">
        <p14:creationId xmlns:p14="http://schemas.microsoft.com/office/powerpoint/2010/main" val="5697808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Points et définition tirés de notre Exemple:</a:t>
            </a:r>
            <a:endParaRPr lang="fr-FR" sz="1800" dirty="0"/>
          </a:p>
          <a:p>
            <a:r>
              <a:rPr lang="fr-FR" sz="1800" dirty="0"/>
              <a:t>Le modèle de méthode d'usine (</a:t>
            </a:r>
            <a:r>
              <a:rPr lang="fr-FR" sz="1800" dirty="0" err="1"/>
              <a:t>Factory</a:t>
            </a:r>
            <a:r>
              <a:rPr lang="fr-FR" sz="1800" dirty="0"/>
              <a:t> </a:t>
            </a:r>
            <a:r>
              <a:rPr lang="fr-FR" sz="1800" dirty="0" err="1"/>
              <a:t>method</a:t>
            </a:r>
            <a:r>
              <a:rPr lang="fr-FR" sz="1800" dirty="0"/>
              <a:t> pattern) définit une interface pour créer un objet, mais laisse les sous-classes décider quelle classe instancier. La méthode </a:t>
            </a:r>
            <a:r>
              <a:rPr lang="fr-FR" sz="1800" dirty="0" err="1"/>
              <a:t>Factory</a:t>
            </a:r>
            <a:r>
              <a:rPr lang="fr-FR" sz="1800" dirty="0"/>
              <a:t> permet à une classe de différer l'instanciation aux sous-classes.</a:t>
            </a:r>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4" name="Picture 3">
            <a:extLst>
              <a:ext uri="{FF2B5EF4-FFF2-40B4-BE49-F238E27FC236}">
                <a16:creationId xmlns:a16="http://schemas.microsoft.com/office/drawing/2014/main" id="{6C86FB1B-905B-4407-AE5D-200FDF797B79}"/>
              </a:ext>
            </a:extLst>
          </p:cNvPr>
          <p:cNvPicPr>
            <a:picLocks noChangeAspect="1"/>
          </p:cNvPicPr>
          <p:nvPr/>
        </p:nvPicPr>
        <p:blipFill>
          <a:blip r:embed="rId2"/>
          <a:stretch>
            <a:fillRect/>
          </a:stretch>
        </p:blipFill>
        <p:spPr>
          <a:xfrm>
            <a:off x="1598030" y="2673750"/>
            <a:ext cx="8648700" cy="2299654"/>
          </a:xfrm>
          <a:prstGeom prst="rect">
            <a:avLst/>
          </a:prstGeom>
        </p:spPr>
      </p:pic>
    </p:spTree>
    <p:extLst>
      <p:ext uri="{BB962C8B-B14F-4D97-AF65-F5344CB8AC3E}">
        <p14:creationId xmlns:p14="http://schemas.microsoft.com/office/powerpoint/2010/main" val="163659439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Points et définition tirés de notre Exemple:</a:t>
            </a:r>
            <a:endParaRPr lang="fr-FR" sz="1800" dirty="0"/>
          </a:p>
          <a:p>
            <a:r>
              <a:rPr lang="fr-FR" sz="1800" dirty="0"/>
              <a:t>Il devrait être assez clair que réduire les dépendances en classes concrètes dans notre code est une «bonne chose». En fait, nous avons un principe de conception OO qui formalise cette notion; il a même un grand nom formel: Principe d'inversion de dépendance.</a:t>
            </a:r>
          </a:p>
          <a:p>
            <a:r>
              <a:rPr lang="fr-FR" sz="1800" dirty="0"/>
              <a:t>Le principe d’inversion de dépendance dans OO stipule qu’il faut dépendre des abstractions et non des implémentations concrètes.</a:t>
            </a:r>
          </a:p>
          <a:p>
            <a:r>
              <a:rPr lang="fr-FR" dirty="0"/>
              <a:t>Dans notre exemple l’inversion de dépendance se manifeste dans la classe </a:t>
            </a:r>
            <a:r>
              <a:rPr lang="fr-FR" dirty="0" err="1"/>
              <a:t>PizzaStore</a:t>
            </a:r>
            <a:r>
              <a:rPr lang="fr-FR" dirty="0"/>
              <a:t> qui est un composant «de haut niveau» dont le comportement est défini en termes d'autres composants de «bas niveau» :  il crée tous les différents objets de pizza et les prépare, les cuit, les coupe et les emballe, tandis que les pizzas qu'il utilise sont des composants de bas niveau.</a:t>
            </a:r>
          </a:p>
          <a:p>
            <a:r>
              <a:rPr lang="fr-FR" dirty="0"/>
              <a:t>L '«inversion» dans le Principe d'inversion de dépendance est là parce qu'elle inverse la façon dont vous pourriez généralement penser à votre conception OO. Notez que les composants de bas niveau dépendent désormais d'une abstraction de niveau supérieur. De même, le composant de haut niveau est également lié à la même abstraction. Ainsi, la dépendance de haut en bas que nous avons vu dans le diagramme de classe de notre exemple s'est inversé, les modules de haut niveau et de bas niveau dépendant désormais de l'abstraction.</a:t>
            </a:r>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spTree>
    <p:extLst>
      <p:ext uri="{BB962C8B-B14F-4D97-AF65-F5344CB8AC3E}">
        <p14:creationId xmlns:p14="http://schemas.microsoft.com/office/powerpoint/2010/main" val="352876636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err="1"/>
              <a:t>FActory</a:t>
            </a:r>
            <a:r>
              <a:rPr lang="en-US" b="1" dirty="0"/>
              <a:t>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5113988"/>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Partir plus loin avec notre exemple </a:t>
            </a:r>
            <a:r>
              <a:rPr lang="fr-FR" dirty="0" err="1">
                <a:solidFill>
                  <a:schemeClr val="accent2"/>
                </a:solidFill>
              </a:rPr>
              <a:t>PizzaShop</a:t>
            </a:r>
            <a:r>
              <a:rPr lang="fr-FR" dirty="0">
                <a:solidFill>
                  <a:schemeClr val="accent2"/>
                </a:solidFill>
              </a:rPr>
              <a:t> app</a:t>
            </a:r>
            <a:endParaRPr lang="fr-FR" sz="1800" dirty="0"/>
          </a:p>
          <a:p>
            <a:r>
              <a:rPr lang="fr-FR" sz="1800" dirty="0"/>
              <a:t>Continuons notre exemple en ajoutant le fait que les ingrédients pizzas ne dépendent pas de la régions : les ingrédients sont les même qu’elle que soit la région de la franchise pizza (Pizza store) même ce qui est différents entre les régions c’est l’implémentation des ingrédients   :</a:t>
            </a:r>
          </a:p>
          <a:p>
            <a:pPr marL="0" indent="0">
              <a:buNone/>
            </a:pPr>
            <a:endParaRPr lang="fr-FR" sz="1800" dirty="0"/>
          </a:p>
          <a:p>
            <a:pPr marL="0" indent="0">
              <a:buNone/>
            </a:pPr>
            <a:endParaRPr lang="fr-FR" sz="1800" dirty="0"/>
          </a:p>
          <a:p>
            <a:pPr marL="0" indent="0">
              <a:buNone/>
            </a:pPr>
            <a:endParaRPr lang="fr-FR" sz="1800" dirty="0"/>
          </a:p>
          <a:p>
            <a:endParaRPr lang="fr-FR" sz="1800" dirty="0"/>
          </a:p>
          <a:p>
            <a:endParaRPr lang="fr-FR" sz="1800" dirty="0"/>
          </a:p>
          <a:p>
            <a:endParaRPr lang="fr-FR" sz="1800" dirty="0"/>
          </a:p>
          <a:p>
            <a:pPr marL="0" indent="0">
              <a:buNone/>
            </a:pPr>
            <a:endParaRPr lang="fr-FR" sz="1800" dirty="0"/>
          </a:p>
          <a:p>
            <a:pPr marL="0" indent="0">
              <a:buNone/>
            </a:pPr>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pic>
        <p:nvPicPr>
          <p:cNvPr id="4" name="Picture 3">
            <a:extLst>
              <a:ext uri="{FF2B5EF4-FFF2-40B4-BE49-F238E27FC236}">
                <a16:creationId xmlns:a16="http://schemas.microsoft.com/office/drawing/2014/main" id="{4E17F3BF-589A-46B6-9A13-581FE74A6FF9}"/>
              </a:ext>
            </a:extLst>
          </p:cNvPr>
          <p:cNvPicPr>
            <a:picLocks noChangeAspect="1"/>
          </p:cNvPicPr>
          <p:nvPr/>
        </p:nvPicPr>
        <p:blipFill>
          <a:blip r:embed="rId2"/>
          <a:stretch>
            <a:fillRect/>
          </a:stretch>
        </p:blipFill>
        <p:spPr>
          <a:xfrm>
            <a:off x="1152525" y="2553182"/>
            <a:ext cx="4943475" cy="2863770"/>
          </a:xfrm>
          <a:prstGeom prst="rect">
            <a:avLst/>
          </a:prstGeom>
        </p:spPr>
      </p:pic>
      <p:pic>
        <p:nvPicPr>
          <p:cNvPr id="5" name="Picture 4">
            <a:extLst>
              <a:ext uri="{FF2B5EF4-FFF2-40B4-BE49-F238E27FC236}">
                <a16:creationId xmlns:a16="http://schemas.microsoft.com/office/drawing/2014/main" id="{42BA9216-55BE-43ED-916F-4EE5A7D658A5}"/>
              </a:ext>
            </a:extLst>
          </p:cNvPr>
          <p:cNvPicPr>
            <a:picLocks noChangeAspect="1"/>
          </p:cNvPicPr>
          <p:nvPr/>
        </p:nvPicPr>
        <p:blipFill>
          <a:blip r:embed="rId3"/>
          <a:stretch>
            <a:fillRect/>
          </a:stretch>
        </p:blipFill>
        <p:spPr>
          <a:xfrm>
            <a:off x="6095999" y="2624293"/>
            <a:ext cx="5744901" cy="2792659"/>
          </a:xfrm>
          <a:prstGeom prst="rect">
            <a:avLst/>
          </a:prstGeom>
        </p:spPr>
      </p:pic>
    </p:spTree>
    <p:extLst>
      <p:ext uri="{BB962C8B-B14F-4D97-AF65-F5344CB8AC3E}">
        <p14:creationId xmlns:p14="http://schemas.microsoft.com/office/powerpoint/2010/main" val="108757910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FACTORY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5113988"/>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Partir plus loin avec notre exemple </a:t>
            </a:r>
            <a:r>
              <a:rPr lang="fr-FR" dirty="0" err="1">
                <a:solidFill>
                  <a:schemeClr val="accent2"/>
                </a:solidFill>
              </a:rPr>
              <a:t>PizzaShop</a:t>
            </a:r>
            <a:r>
              <a:rPr lang="fr-FR" dirty="0">
                <a:solidFill>
                  <a:schemeClr val="accent2"/>
                </a:solidFill>
              </a:rPr>
              <a:t> app</a:t>
            </a:r>
            <a:endParaRPr lang="fr-FR" sz="1800" dirty="0"/>
          </a:p>
          <a:p>
            <a:r>
              <a:rPr lang="fr-FR" sz="1800" dirty="0"/>
              <a:t>Ajouter une interface </a:t>
            </a:r>
            <a:r>
              <a:rPr lang="fr-FR" sz="1800" dirty="0" err="1"/>
              <a:t>IngredientsFactory</a:t>
            </a:r>
            <a:r>
              <a:rPr lang="fr-FR" sz="1800" dirty="0"/>
              <a:t> contenant toutes les méthodes de création d’ingrédients.</a:t>
            </a:r>
          </a:p>
          <a:p>
            <a:r>
              <a:rPr lang="fr-FR" sz="1800" dirty="0"/>
              <a:t>L’interface </a:t>
            </a:r>
            <a:r>
              <a:rPr lang="fr-FR" sz="1800" dirty="0" err="1"/>
              <a:t>IngredientsFactory</a:t>
            </a:r>
            <a:r>
              <a:rPr lang="fr-FR" sz="1800" dirty="0"/>
              <a:t> va être implémentée par chaque classe concrète :</a:t>
            </a:r>
            <a:r>
              <a:rPr lang="fr-FR" sz="1800" dirty="0" err="1"/>
              <a:t>CasaIngredientsFactory</a:t>
            </a:r>
            <a:r>
              <a:rPr lang="fr-FR" sz="1800" dirty="0"/>
              <a:t>,..</a:t>
            </a:r>
          </a:p>
          <a:p>
            <a:r>
              <a:rPr lang="fr-FR" sz="1800" dirty="0"/>
              <a:t>Adapter la classe Pizza</a:t>
            </a:r>
          </a:p>
          <a:p>
            <a:r>
              <a:rPr lang="fr-FR" sz="1800" dirty="0"/>
              <a:t>Adapter la classe </a:t>
            </a:r>
            <a:r>
              <a:rPr lang="fr-FR" sz="1800" dirty="0" err="1"/>
              <a:t>PizzaStore</a:t>
            </a:r>
            <a:endParaRPr lang="fr-FR" sz="1800" dirty="0"/>
          </a:p>
          <a:p>
            <a:pPr marL="0" indent="0">
              <a:buNone/>
            </a:pPr>
            <a:endParaRPr lang="fr-FR" sz="1800" dirty="0"/>
          </a:p>
          <a:p>
            <a:pPr marL="0" indent="0">
              <a:buNone/>
            </a:pPr>
            <a:endParaRPr lang="fr-FR" sz="1800" dirty="0"/>
          </a:p>
          <a:p>
            <a:pPr marL="0" indent="0">
              <a:buNone/>
            </a:pPr>
            <a:endParaRPr lang="fr-FR" sz="1800" dirty="0"/>
          </a:p>
          <a:p>
            <a:endParaRPr lang="fr-FR" sz="1800" dirty="0"/>
          </a:p>
          <a:p>
            <a:endParaRPr lang="fr-FR" sz="1800" dirty="0"/>
          </a:p>
          <a:p>
            <a:endParaRPr lang="fr-FR" sz="1800" dirty="0"/>
          </a:p>
          <a:p>
            <a:pPr marL="0" indent="0">
              <a:buNone/>
            </a:pPr>
            <a:endParaRPr lang="fr-FR" sz="1800" dirty="0"/>
          </a:p>
          <a:p>
            <a:pPr marL="0" indent="0">
              <a:buNone/>
            </a:pPr>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endParaRPr lang="fr-FR" sz="1800" dirty="0"/>
          </a:p>
          <a:p>
            <a:pPr marL="0" indent="0">
              <a:buNone/>
            </a:pPr>
            <a:endParaRPr lang="fr-FR" sz="1800" dirty="0"/>
          </a:p>
        </p:txBody>
      </p:sp>
    </p:spTree>
    <p:extLst>
      <p:ext uri="{BB962C8B-B14F-4D97-AF65-F5344CB8AC3E}">
        <p14:creationId xmlns:p14="http://schemas.microsoft.com/office/powerpoint/2010/main" val="75482121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Singleton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a:solidFill>
                  <a:schemeClr val="accent2"/>
                </a:solidFill>
              </a:rPr>
              <a:t>Singleton Pattern</a:t>
            </a:r>
            <a:r>
              <a:rPr lang="fr-FR" dirty="0">
                <a:solidFill>
                  <a:schemeClr val="accent2"/>
                </a:solidFill>
              </a:rPr>
              <a:t> :</a:t>
            </a:r>
          </a:p>
          <a:p>
            <a:r>
              <a:rPr lang="fr-FR" sz="1800" dirty="0"/>
              <a:t>Le Singleton Pattern  est notre ticket pour créer des objets uniques pour lesquels il n'y a qu'une seule instance. </a:t>
            </a:r>
          </a:p>
          <a:p>
            <a:r>
              <a:rPr lang="fr-FR" sz="1800" dirty="0"/>
              <a:t>le Singleton est le plus simple en termes de diagramme de classes par rapport aux autres designs pattern; : en fait, le diagramme ne contient qu'une seule classe, Mais; malgré sa simplicité du point de vue de la conception de classe, nous allons découvrir les spécificités et la complexité de ce pattern. </a:t>
            </a:r>
          </a:p>
          <a:p>
            <a:r>
              <a:rPr lang="fr-FR" sz="1800" dirty="0"/>
              <a:t>Le Singleton est une convention pour garantir qu'un et un seul objet est instancié pour une classe donnée. </a:t>
            </a:r>
          </a:p>
          <a:p>
            <a:r>
              <a:rPr lang="fr-FR" sz="1800" dirty="0"/>
              <a:t>Le Singleton est une méthode éprouvée dans le temps pour garantir qu'un seul objet est créé. Le modèle Singleton nous donne également un point d'accès global, tout comme une variable globale, mais sans les inconvénients.</a:t>
            </a:r>
            <a:r>
              <a:rPr lang="fr-FR" sz="1800" dirty="0">
                <a:sym typeface="Wingdings" panose="05000000000000000000" pitchFamily="2" charset="2"/>
              </a:rPr>
              <a:t> </a:t>
            </a:r>
            <a:r>
              <a:rPr lang="fr-FR" sz="1800" dirty="0"/>
              <a:t>voici un exemple: si vous affectez un objet à une variable globale, cet objet peut être créé au démarrage de votre application? Et que faire si cet objet est gourmand en ressources et que votre application ne finit jamais par l'utiliser? </a:t>
            </a:r>
          </a:p>
        </p:txBody>
      </p:sp>
    </p:spTree>
    <p:extLst>
      <p:ext uri="{BB962C8B-B14F-4D97-AF65-F5344CB8AC3E}">
        <p14:creationId xmlns:p14="http://schemas.microsoft.com/office/powerpoint/2010/main" val="311889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r>
              <a:rPr lang="en-US" dirty="0"/>
              <a:t>Introduction aux Design Patterns</a:t>
            </a: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27929"/>
            <a:ext cx="10607336" cy="5520647"/>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rgbClr val="0070C0"/>
                </a:solidFill>
              </a:rPr>
              <a:t> </a:t>
            </a:r>
            <a:r>
              <a:rPr lang="fr-FR" dirty="0">
                <a:solidFill>
                  <a:schemeClr val="accent2"/>
                </a:solidFill>
              </a:rPr>
              <a:t>Une nouvelle version </a:t>
            </a:r>
            <a:r>
              <a:rPr lang="fr-FR" b="1" dirty="0" err="1">
                <a:solidFill>
                  <a:schemeClr val="accent2"/>
                </a:solidFill>
              </a:rPr>
              <a:t>SimUDuck</a:t>
            </a:r>
            <a:r>
              <a:rPr lang="fr-FR" b="1" dirty="0">
                <a:solidFill>
                  <a:schemeClr val="accent2"/>
                </a:solidFill>
              </a:rPr>
              <a:t> app  à réaliser</a:t>
            </a:r>
            <a:endParaRPr lang="en-US" dirty="0">
              <a:solidFill>
                <a:schemeClr val="accent2"/>
              </a:solidFill>
            </a:endParaRPr>
          </a:p>
          <a:p>
            <a:pPr lvl="1"/>
            <a:r>
              <a:rPr lang="fr-FR" dirty="0">
                <a:solidFill>
                  <a:srgbClr val="0070C0"/>
                </a:solidFill>
              </a:rPr>
              <a:t>Maintenance du code si la solution par héritage est conserve?</a:t>
            </a:r>
            <a:endParaRPr lang="en-US" dirty="0">
              <a:solidFill>
                <a:srgbClr val="0070C0"/>
              </a:solidFill>
            </a:endParaRPr>
          </a:p>
          <a:p>
            <a:pPr marL="274320" lvl="1" indent="0">
              <a:buNone/>
            </a:pPr>
            <a:r>
              <a:rPr lang="fr-FR" dirty="0"/>
              <a:t>Si l’héritage est adopté comme solution définitive dans la nouvelle version du jeu, les développeur doivent :</a:t>
            </a:r>
            <a:endParaRPr lang="en-US" dirty="0"/>
          </a:p>
          <a:p>
            <a:pPr lvl="1"/>
            <a:r>
              <a:rPr lang="fr-FR" dirty="0"/>
              <a:t>Surcharger (</a:t>
            </a:r>
            <a:r>
              <a:rPr lang="fr-FR" dirty="0" err="1"/>
              <a:t>Override</a:t>
            </a:r>
            <a:r>
              <a:rPr lang="fr-FR" dirty="0"/>
              <a:t>) la méthode </a:t>
            </a:r>
            <a:r>
              <a:rPr lang="fr-FR" dirty="0" err="1"/>
              <a:t>fly</a:t>
            </a:r>
            <a:r>
              <a:rPr lang="fr-FR" dirty="0"/>
              <a:t>() pour la classe </a:t>
            </a:r>
            <a:r>
              <a:rPr lang="fr-FR" dirty="0" err="1"/>
              <a:t>RubberDuck</a:t>
            </a:r>
            <a:r>
              <a:rPr lang="fr-FR" dirty="0"/>
              <a:t> en mettant rien ( vide dans le corp de la fonction </a:t>
            </a:r>
            <a:r>
              <a:rPr lang="fr-FR" dirty="0" err="1"/>
              <a:t>fly</a:t>
            </a:r>
            <a:r>
              <a:rPr lang="fr-FR" dirty="0"/>
              <a:t>() !!!!!) =&gt; ce qui n’a pas de sens pour la lisibilité et un travail de plus pour la maintenance du code de l’application</a:t>
            </a:r>
          </a:p>
          <a:p>
            <a:pPr marL="274320" lvl="1" indent="0">
              <a:buNone/>
            </a:pPr>
            <a:endParaRPr lang="fr-FR" dirty="0"/>
          </a:p>
          <a:p>
            <a:pPr marL="274320" lvl="1" indent="0">
              <a:buNone/>
            </a:pPr>
            <a:endParaRPr lang="fr-FR" dirty="0"/>
          </a:p>
          <a:p>
            <a:pPr marL="274320" lvl="1" indent="0">
              <a:buNone/>
            </a:pPr>
            <a:endParaRPr lang="en-US" dirty="0"/>
          </a:p>
          <a:p>
            <a:pPr lvl="1"/>
            <a:r>
              <a:rPr lang="fr-FR" dirty="0"/>
              <a:t>Mais si une autre classe pour un autre type de canard ( canard en bois par exemple) est ajoutée dans une prochaine version du jeu?? =&gt; il faut encore surcharger la méthode </a:t>
            </a:r>
            <a:r>
              <a:rPr lang="fr-FR" dirty="0" err="1"/>
              <a:t>fly</a:t>
            </a:r>
            <a:r>
              <a:rPr lang="fr-FR" dirty="0"/>
              <a:t>() parce que la nouvelle classe (</a:t>
            </a:r>
            <a:r>
              <a:rPr lang="fr-FR" dirty="0" err="1"/>
              <a:t>DecoyDuck</a:t>
            </a:r>
            <a:r>
              <a:rPr lang="fr-FR" dirty="0"/>
              <a:t>) en mettant un “vide” dans le corp de la fonction </a:t>
            </a:r>
            <a:r>
              <a:rPr lang="fr-FR" dirty="0" err="1"/>
              <a:t>fly</a:t>
            </a:r>
            <a:r>
              <a:rPr lang="fr-FR" dirty="0"/>
              <a:t>() encore une autre fois</a:t>
            </a:r>
          </a:p>
          <a:p>
            <a:pPr marL="274320" lvl="1" indent="0">
              <a:buNone/>
            </a:pPr>
            <a:endParaRPr lang="en-US" dirty="0"/>
          </a:p>
          <a:p>
            <a:pPr marL="274320" lvl="1" indent="0">
              <a:buNone/>
            </a:pPr>
            <a:endParaRPr lang="en-US" dirty="0"/>
          </a:p>
          <a:p>
            <a:pPr marL="274320" lvl="1" indent="0">
              <a:buNone/>
            </a:pPr>
            <a:endParaRPr lang="en-US" dirty="0"/>
          </a:p>
          <a:p>
            <a:pPr marL="274320" lvl="1" indent="0">
              <a:buNone/>
            </a:pPr>
            <a:endParaRPr lang="en-US" dirty="0"/>
          </a:p>
          <a:p>
            <a:pPr lvl="1"/>
            <a:r>
              <a:rPr lang="fr-FR" dirty="0"/>
              <a:t>….l’histoire ne se termine pas si l’extension et l’enrichissement du jeu continu dans l’avenir!</a:t>
            </a:r>
            <a:endParaRPr lang="en-US" dirty="0"/>
          </a:p>
          <a:p>
            <a:pPr marL="274320" lvl="1" indent="0">
              <a:buNone/>
            </a:pPr>
            <a:endParaRPr lang="fr-FR"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40AB4508-4CC4-498C-A2E5-0651FB459017}"/>
              </a:ext>
            </a:extLst>
          </p:cNvPr>
          <p:cNvPicPr>
            <a:picLocks noChangeAspect="1"/>
          </p:cNvPicPr>
          <p:nvPr/>
        </p:nvPicPr>
        <p:blipFill>
          <a:blip r:embed="rId2"/>
          <a:stretch>
            <a:fillRect/>
          </a:stretch>
        </p:blipFill>
        <p:spPr>
          <a:xfrm>
            <a:off x="6605450" y="2963740"/>
            <a:ext cx="1920258" cy="1246514"/>
          </a:xfrm>
          <a:prstGeom prst="rect">
            <a:avLst/>
          </a:prstGeom>
        </p:spPr>
      </p:pic>
      <p:pic>
        <p:nvPicPr>
          <p:cNvPr id="5" name="Picture 4">
            <a:extLst>
              <a:ext uri="{FF2B5EF4-FFF2-40B4-BE49-F238E27FC236}">
                <a16:creationId xmlns:a16="http://schemas.microsoft.com/office/drawing/2014/main" id="{BCECFBB0-44E0-44E4-9106-03C6EAC5E781}"/>
              </a:ext>
            </a:extLst>
          </p:cNvPr>
          <p:cNvPicPr>
            <a:picLocks noChangeAspect="1"/>
          </p:cNvPicPr>
          <p:nvPr/>
        </p:nvPicPr>
        <p:blipFill>
          <a:blip r:embed="rId3"/>
          <a:stretch>
            <a:fillRect/>
          </a:stretch>
        </p:blipFill>
        <p:spPr>
          <a:xfrm>
            <a:off x="4177868" y="5386984"/>
            <a:ext cx="1066800" cy="819150"/>
          </a:xfrm>
          <a:prstGeom prst="rect">
            <a:avLst/>
          </a:prstGeom>
        </p:spPr>
      </p:pic>
      <p:pic>
        <p:nvPicPr>
          <p:cNvPr id="6" name="Picture 5">
            <a:extLst>
              <a:ext uri="{FF2B5EF4-FFF2-40B4-BE49-F238E27FC236}">
                <a16:creationId xmlns:a16="http://schemas.microsoft.com/office/drawing/2014/main" id="{3566F4A2-BA52-4510-AB59-3297BAA4C4F9}"/>
              </a:ext>
            </a:extLst>
          </p:cNvPr>
          <p:cNvPicPr>
            <a:picLocks noChangeAspect="1"/>
          </p:cNvPicPr>
          <p:nvPr/>
        </p:nvPicPr>
        <p:blipFill>
          <a:blip r:embed="rId4"/>
          <a:stretch>
            <a:fillRect/>
          </a:stretch>
        </p:blipFill>
        <p:spPr>
          <a:xfrm>
            <a:off x="5864209" y="4991439"/>
            <a:ext cx="1914525" cy="1477263"/>
          </a:xfrm>
          <a:prstGeom prst="rect">
            <a:avLst/>
          </a:prstGeom>
        </p:spPr>
      </p:pic>
    </p:spTree>
    <p:extLst>
      <p:ext uri="{BB962C8B-B14F-4D97-AF65-F5344CB8AC3E}">
        <p14:creationId xmlns:p14="http://schemas.microsoft.com/office/powerpoint/2010/main" val="294383019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Singleton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a:solidFill>
                  <a:schemeClr val="accent2"/>
                </a:solidFill>
              </a:rPr>
              <a:t>Singleton Pattern</a:t>
            </a:r>
            <a:r>
              <a:rPr lang="fr-FR" dirty="0">
                <a:solidFill>
                  <a:schemeClr val="accent2"/>
                </a:solidFill>
              </a:rPr>
              <a:t> :  implémentation classique du design pattern</a:t>
            </a:r>
          </a:p>
        </p:txBody>
      </p:sp>
      <p:pic>
        <p:nvPicPr>
          <p:cNvPr id="4" name="Picture 3">
            <a:extLst>
              <a:ext uri="{FF2B5EF4-FFF2-40B4-BE49-F238E27FC236}">
                <a16:creationId xmlns:a16="http://schemas.microsoft.com/office/drawing/2014/main" id="{7E11F79E-004B-45B9-9785-F0D695C39D41}"/>
              </a:ext>
            </a:extLst>
          </p:cNvPr>
          <p:cNvPicPr>
            <a:picLocks noChangeAspect="1"/>
          </p:cNvPicPr>
          <p:nvPr/>
        </p:nvPicPr>
        <p:blipFill>
          <a:blip r:embed="rId2"/>
          <a:stretch>
            <a:fillRect/>
          </a:stretch>
        </p:blipFill>
        <p:spPr>
          <a:xfrm>
            <a:off x="2896685" y="1636311"/>
            <a:ext cx="4950950" cy="4790845"/>
          </a:xfrm>
          <a:prstGeom prst="rect">
            <a:avLst/>
          </a:prstGeom>
        </p:spPr>
      </p:pic>
    </p:spTree>
    <p:extLst>
      <p:ext uri="{BB962C8B-B14F-4D97-AF65-F5344CB8AC3E}">
        <p14:creationId xmlns:p14="http://schemas.microsoft.com/office/powerpoint/2010/main" val="350141336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Singleton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a:solidFill>
                  <a:schemeClr val="accent2"/>
                </a:solidFill>
              </a:rPr>
              <a:t>Singleton Pattern</a:t>
            </a:r>
            <a:r>
              <a:rPr lang="fr-FR" dirty="0">
                <a:solidFill>
                  <a:schemeClr val="accent2"/>
                </a:solidFill>
              </a:rPr>
              <a:t> :  définition</a:t>
            </a:r>
          </a:p>
          <a:p>
            <a:r>
              <a:rPr lang="fr-FR" dirty="0"/>
              <a:t>Le design pattern Singleton garantit qu'une classe n'a qu'une seule instance et lui fournit un point d'accès global.</a:t>
            </a:r>
          </a:p>
          <a:p>
            <a:pPr marL="0" indent="0">
              <a:buNone/>
            </a:pPr>
            <a:endParaRPr lang="fr-FR" dirty="0"/>
          </a:p>
          <a:p>
            <a:pPr marL="0" indent="0">
              <a:buNone/>
            </a:pPr>
            <a:endParaRPr lang="fr-FR" dirty="0">
              <a:solidFill>
                <a:schemeClr val="accent2"/>
              </a:solidFill>
            </a:endParaRPr>
          </a:p>
        </p:txBody>
      </p:sp>
      <p:pic>
        <p:nvPicPr>
          <p:cNvPr id="7" name="Picture 6">
            <a:extLst>
              <a:ext uri="{FF2B5EF4-FFF2-40B4-BE49-F238E27FC236}">
                <a16:creationId xmlns:a16="http://schemas.microsoft.com/office/drawing/2014/main" id="{3FB9ACC9-F091-4E02-9772-D6995679FA2A}"/>
              </a:ext>
            </a:extLst>
          </p:cNvPr>
          <p:cNvPicPr>
            <a:picLocks noChangeAspect="1"/>
          </p:cNvPicPr>
          <p:nvPr/>
        </p:nvPicPr>
        <p:blipFill rotWithShape="1">
          <a:blip r:embed="rId2"/>
          <a:srcRect l="37500" t="18228" r="50000" b="67089"/>
          <a:stretch/>
        </p:blipFill>
        <p:spPr>
          <a:xfrm>
            <a:off x="3981690" y="2268638"/>
            <a:ext cx="4624553" cy="3055716"/>
          </a:xfrm>
          <a:prstGeom prst="rect">
            <a:avLst/>
          </a:prstGeom>
        </p:spPr>
      </p:pic>
    </p:spTree>
    <p:extLst>
      <p:ext uri="{BB962C8B-B14F-4D97-AF65-F5344CB8AC3E}">
        <p14:creationId xmlns:p14="http://schemas.microsoft.com/office/powerpoint/2010/main" val="202879470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a:br>
            <a:br>
              <a:rPr lang="en-US"/>
            </a:br>
            <a:br>
              <a:rPr lang="en-US"/>
            </a:br>
            <a:r>
              <a:rPr lang="en-US" b="1"/>
              <a:t>Singleton Pattern</a:t>
            </a:r>
            <a:br>
              <a:rPr lang="en-US" b="1"/>
            </a:br>
            <a:br>
              <a:rPr lang="en-US"/>
            </a:br>
            <a:br>
              <a:rPr lang="en-US"/>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a:solidFill>
                  <a:schemeClr val="accent2"/>
                </a:solidFill>
              </a:rPr>
              <a:t>Singleton Pattern</a:t>
            </a:r>
            <a:r>
              <a:rPr lang="fr-FR" dirty="0">
                <a:solidFill>
                  <a:schemeClr val="accent2"/>
                </a:solidFill>
              </a:rPr>
              <a:t> :  Multithreading</a:t>
            </a:r>
          </a:p>
          <a:p>
            <a:r>
              <a:rPr lang="fr-FR" dirty="0"/>
              <a:t>Nous avons trois threads, chacun exécutant le code contenant la classe singleton. Il est claire que  sur la JVM  (environnement java)il peut y avoir un cas dans lequel deux threads pourraient saisir des objets de singletons différents. La séquence des opérations dans la méthode </a:t>
            </a:r>
            <a:r>
              <a:rPr lang="fr-FR" dirty="0" err="1"/>
              <a:t>getInstance</a:t>
            </a:r>
            <a:r>
              <a:rPr lang="fr-FR" dirty="0"/>
              <a:t> () et la valeur de </a:t>
            </a:r>
            <a:r>
              <a:rPr lang="fr-FR" dirty="0" err="1"/>
              <a:t>uniqueInstance</a:t>
            </a:r>
            <a:r>
              <a:rPr lang="fr-FR" dirty="0"/>
              <a:t> peuvent se chevaucher : ce qui peut mettre en péril le design pattern Singleton</a:t>
            </a:r>
          </a:p>
          <a:p>
            <a:pPr marL="0" indent="0">
              <a:buNone/>
            </a:pPr>
            <a:endParaRPr lang="fr-FR" dirty="0"/>
          </a:p>
          <a:p>
            <a:pPr marL="0" indent="0">
              <a:buNone/>
            </a:pPr>
            <a:endParaRPr lang="fr-FR" dirty="0">
              <a:solidFill>
                <a:schemeClr val="accent2"/>
              </a:solidFill>
            </a:endParaRPr>
          </a:p>
        </p:txBody>
      </p:sp>
      <p:pic>
        <p:nvPicPr>
          <p:cNvPr id="4" name="Picture 3">
            <a:extLst>
              <a:ext uri="{FF2B5EF4-FFF2-40B4-BE49-F238E27FC236}">
                <a16:creationId xmlns:a16="http://schemas.microsoft.com/office/drawing/2014/main" id="{895E1355-8270-4A01-8257-BFB0BACAC9DA}"/>
              </a:ext>
            </a:extLst>
          </p:cNvPr>
          <p:cNvPicPr>
            <a:picLocks noChangeAspect="1"/>
          </p:cNvPicPr>
          <p:nvPr/>
        </p:nvPicPr>
        <p:blipFill>
          <a:blip r:embed="rId2"/>
          <a:stretch>
            <a:fillRect/>
          </a:stretch>
        </p:blipFill>
        <p:spPr>
          <a:xfrm>
            <a:off x="2709923" y="3023886"/>
            <a:ext cx="6934200" cy="2597437"/>
          </a:xfrm>
          <a:prstGeom prst="rect">
            <a:avLst/>
          </a:prstGeom>
        </p:spPr>
      </p:pic>
    </p:spTree>
    <p:extLst>
      <p:ext uri="{BB962C8B-B14F-4D97-AF65-F5344CB8AC3E}">
        <p14:creationId xmlns:p14="http://schemas.microsoft.com/office/powerpoint/2010/main" val="132650067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a:br>
            <a:br>
              <a:rPr lang="en-US"/>
            </a:br>
            <a:br>
              <a:rPr lang="en-US"/>
            </a:br>
            <a:r>
              <a:rPr lang="en-US" b="1"/>
              <a:t>Singleton Pattern</a:t>
            </a:r>
            <a:br>
              <a:rPr lang="en-US" b="1"/>
            </a:br>
            <a:br>
              <a:rPr lang="en-US"/>
            </a:br>
            <a:br>
              <a:rPr lang="en-US"/>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a:solidFill>
                  <a:schemeClr val="accent2"/>
                </a:solidFill>
              </a:rPr>
              <a:t>Singleton Pattern</a:t>
            </a:r>
            <a:r>
              <a:rPr lang="fr-FR" dirty="0">
                <a:solidFill>
                  <a:schemeClr val="accent2"/>
                </a:solidFill>
              </a:rPr>
              <a:t> :  Multithreading</a:t>
            </a:r>
          </a:p>
          <a:p>
            <a:r>
              <a:rPr lang="fr-FR" dirty="0"/>
              <a:t>La solution à mettre en place dans un contexte de multithreading :</a:t>
            </a: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Le multithreading est couteux même avec cette solution, pouvons nous améliorer encore le code?</a:t>
            </a:r>
          </a:p>
          <a:p>
            <a:pPr marL="0" indent="0">
              <a:buNone/>
            </a:pPr>
            <a:endParaRPr lang="fr-FR" dirty="0"/>
          </a:p>
          <a:p>
            <a:pPr marL="0" indent="0">
              <a:buNone/>
            </a:pPr>
            <a:endParaRPr lang="fr-FR" dirty="0">
              <a:solidFill>
                <a:schemeClr val="accent2"/>
              </a:solidFill>
            </a:endParaRPr>
          </a:p>
        </p:txBody>
      </p:sp>
      <p:pic>
        <p:nvPicPr>
          <p:cNvPr id="5" name="Picture 4">
            <a:extLst>
              <a:ext uri="{FF2B5EF4-FFF2-40B4-BE49-F238E27FC236}">
                <a16:creationId xmlns:a16="http://schemas.microsoft.com/office/drawing/2014/main" id="{24729004-26E1-4E89-9544-69FC1AAA9BD6}"/>
              </a:ext>
            </a:extLst>
          </p:cNvPr>
          <p:cNvPicPr>
            <a:picLocks noChangeAspect="1"/>
          </p:cNvPicPr>
          <p:nvPr/>
        </p:nvPicPr>
        <p:blipFill>
          <a:blip r:embed="rId2"/>
          <a:stretch>
            <a:fillRect/>
          </a:stretch>
        </p:blipFill>
        <p:spPr>
          <a:xfrm>
            <a:off x="1939784" y="2124495"/>
            <a:ext cx="6715125" cy="3743325"/>
          </a:xfrm>
          <a:prstGeom prst="rect">
            <a:avLst/>
          </a:prstGeom>
        </p:spPr>
      </p:pic>
    </p:spTree>
    <p:extLst>
      <p:ext uri="{BB962C8B-B14F-4D97-AF65-F5344CB8AC3E}">
        <p14:creationId xmlns:p14="http://schemas.microsoft.com/office/powerpoint/2010/main" val="57796095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a:br>
            <a:br>
              <a:rPr lang="en-US"/>
            </a:br>
            <a:br>
              <a:rPr lang="en-US"/>
            </a:br>
            <a:r>
              <a:rPr lang="en-US" b="1"/>
              <a:t>Singleton Pattern</a:t>
            </a:r>
            <a:br>
              <a:rPr lang="en-US" b="1"/>
            </a:br>
            <a:br>
              <a:rPr lang="en-US"/>
            </a:br>
            <a:br>
              <a:rPr lang="en-US"/>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a:solidFill>
                  <a:schemeClr val="accent2"/>
                </a:solidFill>
              </a:rPr>
              <a:t>Singleton Pattern</a:t>
            </a:r>
            <a:r>
              <a:rPr lang="fr-FR" dirty="0">
                <a:solidFill>
                  <a:schemeClr val="accent2"/>
                </a:solidFill>
              </a:rPr>
              <a:t> :  Multithreading</a:t>
            </a:r>
          </a:p>
          <a:p>
            <a:r>
              <a:rPr lang="fr-FR" dirty="0"/>
              <a:t>Comment améliorer le design pattern dans un contexte multithreading :</a:t>
            </a:r>
          </a:p>
          <a:p>
            <a:pPr marL="731520" lvl="1" indent="-457200">
              <a:buFont typeface="+mj-lt"/>
              <a:buAutoNum type="arabicPeriod"/>
            </a:pPr>
            <a:r>
              <a:rPr lang="fr-FR" dirty="0"/>
              <a:t>Ne faites rien si les performances de </a:t>
            </a:r>
            <a:r>
              <a:rPr lang="fr-FR" dirty="0" err="1"/>
              <a:t>getInstance</a:t>
            </a:r>
            <a:r>
              <a:rPr lang="fr-FR" dirty="0"/>
              <a:t> () ne sont pas essentielles pour votre </a:t>
            </a:r>
            <a:r>
              <a:rPr lang="fr-FR" dirty="0" err="1"/>
              <a:t>application:si</a:t>
            </a:r>
            <a:r>
              <a:rPr lang="fr-FR" dirty="0"/>
              <a:t> l'appel de la méthode </a:t>
            </a:r>
            <a:r>
              <a:rPr lang="fr-FR" dirty="0" err="1"/>
              <a:t>getInstance</a:t>
            </a:r>
            <a:r>
              <a:rPr lang="fr-FR" dirty="0"/>
              <a:t> () n'entraîne pas de surcharge importante pour votre application, oubliez-le. La synchronisation de </a:t>
            </a:r>
            <a:r>
              <a:rPr lang="fr-FR" dirty="0" err="1"/>
              <a:t>getInstance</a:t>
            </a:r>
            <a:r>
              <a:rPr lang="fr-FR" dirty="0"/>
              <a:t> () est simple et efficace. Gardez simplement à l'esprit que la synchronisation d'une méthode peut réduire les performances d'un facteur 100, donc si une partie à fort trafic de votre code commence à utiliser </a:t>
            </a:r>
            <a:r>
              <a:rPr lang="fr-FR" dirty="0" err="1"/>
              <a:t>getInstance</a:t>
            </a:r>
            <a:r>
              <a:rPr lang="fr-FR" dirty="0"/>
              <a:t> (), vous devrez peut-être reconsidérer.</a:t>
            </a:r>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731520" lvl="1" indent="-457200">
              <a:buFont typeface="+mj-lt"/>
              <a:buAutoNum type="arabicPeriod"/>
            </a:pPr>
            <a:endParaRPr lang="fr-FR" dirty="0"/>
          </a:p>
          <a:p>
            <a:pPr marL="274320" lvl="1" indent="0">
              <a:buNone/>
            </a:pPr>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Le multithreading est couteux même avec cette solution, pouvons nous améliorer encore le code?</a:t>
            </a:r>
          </a:p>
          <a:p>
            <a:pPr marL="0" indent="0">
              <a:buNone/>
            </a:pPr>
            <a:endParaRPr lang="fr-FR" dirty="0"/>
          </a:p>
          <a:p>
            <a:pPr marL="0" indent="0">
              <a:buNone/>
            </a:pPr>
            <a:endParaRPr lang="fr-FR" dirty="0">
              <a:solidFill>
                <a:schemeClr val="accent2"/>
              </a:solidFill>
            </a:endParaRPr>
          </a:p>
        </p:txBody>
      </p:sp>
      <p:pic>
        <p:nvPicPr>
          <p:cNvPr id="8" name="Picture 7">
            <a:extLst>
              <a:ext uri="{FF2B5EF4-FFF2-40B4-BE49-F238E27FC236}">
                <a16:creationId xmlns:a16="http://schemas.microsoft.com/office/drawing/2014/main" id="{7A7FE03E-53A0-46BC-A526-0F41D945A876}"/>
              </a:ext>
            </a:extLst>
          </p:cNvPr>
          <p:cNvPicPr>
            <a:picLocks noChangeAspect="1"/>
          </p:cNvPicPr>
          <p:nvPr/>
        </p:nvPicPr>
        <p:blipFill>
          <a:blip r:embed="rId2"/>
          <a:stretch>
            <a:fillRect/>
          </a:stretch>
        </p:blipFill>
        <p:spPr>
          <a:xfrm>
            <a:off x="3008466" y="3548848"/>
            <a:ext cx="6715125" cy="3219576"/>
          </a:xfrm>
          <a:prstGeom prst="rect">
            <a:avLst/>
          </a:prstGeom>
        </p:spPr>
      </p:pic>
    </p:spTree>
    <p:extLst>
      <p:ext uri="{BB962C8B-B14F-4D97-AF65-F5344CB8AC3E}">
        <p14:creationId xmlns:p14="http://schemas.microsoft.com/office/powerpoint/2010/main" val="35666731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a:br>
            <a:br>
              <a:rPr lang="en-US"/>
            </a:br>
            <a:br>
              <a:rPr lang="en-US"/>
            </a:br>
            <a:r>
              <a:rPr lang="en-US" b="1"/>
              <a:t>Singleton Pattern</a:t>
            </a:r>
            <a:br>
              <a:rPr lang="en-US" b="1"/>
            </a:br>
            <a:br>
              <a:rPr lang="en-US"/>
            </a:br>
            <a:br>
              <a:rPr lang="en-US"/>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a:solidFill>
                  <a:schemeClr val="accent2"/>
                </a:solidFill>
              </a:rPr>
              <a:t>Singleton Pattern</a:t>
            </a:r>
            <a:r>
              <a:rPr lang="fr-FR" dirty="0">
                <a:solidFill>
                  <a:schemeClr val="accent2"/>
                </a:solidFill>
              </a:rPr>
              <a:t> :  Multithreading</a:t>
            </a:r>
          </a:p>
          <a:p>
            <a:r>
              <a:rPr lang="fr-FR" dirty="0"/>
              <a:t>Comment améliorer le design pattern dans un contexte multithreading :</a:t>
            </a:r>
          </a:p>
          <a:p>
            <a:pPr marL="617220" lvl="1" indent="-342900">
              <a:buFont typeface="+mj-lt"/>
              <a:buAutoNum type="arabicPeriod" startAt="2"/>
            </a:pPr>
            <a:r>
              <a:rPr lang="fr-FR" dirty="0"/>
              <a:t>  Passez à une instance créée avec impatience (</a:t>
            </a:r>
            <a:r>
              <a:rPr lang="fr-FR" dirty="0" err="1"/>
              <a:t>eager</a:t>
            </a:r>
            <a:r>
              <a:rPr lang="fr-FR" dirty="0"/>
              <a:t>) plutôt qu'à une instance créée paresseusement (</a:t>
            </a:r>
            <a:r>
              <a:rPr lang="fr-FR" dirty="0" err="1"/>
              <a:t>Lazy</a:t>
            </a:r>
            <a:r>
              <a:rPr lang="fr-FR" dirty="0"/>
              <a:t>). Si votre application crée et utilise toujours une instance du Singleton ou que la surcharge de création et les aspects d'exécution du Singleton ne sont pas onéreux, vous pouvez créer votre Singleton avec empressement, (</a:t>
            </a:r>
            <a:r>
              <a:rPr lang="fr-FR" dirty="0" err="1"/>
              <a:t>eager</a:t>
            </a:r>
            <a:r>
              <a:rPr lang="fr-FR" dirty="0"/>
              <a:t>) comme ceci :</a:t>
            </a:r>
          </a:p>
          <a:p>
            <a:pPr marL="274320" lvl="1" indent="0">
              <a:buNone/>
            </a:pPr>
            <a:endParaRPr lang="fr-FR" dirty="0"/>
          </a:p>
          <a:p>
            <a:pPr marL="274320" lvl="1" indent="0">
              <a:buNone/>
            </a:pPr>
            <a:endParaRPr lang="fr-FR" dirty="0"/>
          </a:p>
          <a:p>
            <a:pPr marL="274320" lvl="1" indent="0">
              <a:buNone/>
            </a:pPr>
            <a:endParaRPr lang="fr-FR" dirty="0"/>
          </a:p>
          <a:p>
            <a:pPr marL="274320" lvl="1" indent="0">
              <a:buNone/>
            </a:pPr>
            <a:endParaRPr lang="fr-FR" dirty="0"/>
          </a:p>
          <a:p>
            <a:pPr marL="731520" lvl="1" indent="-457200">
              <a:buFont typeface="+mj-lt"/>
              <a:buAutoNum type="arabicPeriod"/>
            </a:pPr>
            <a:endParaRPr lang="fr-FR" dirty="0"/>
          </a:p>
          <a:p>
            <a:pPr marL="274320" lvl="1" indent="0">
              <a:buNone/>
            </a:pPr>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Le multithreading est couteux même avec cette solution, pouvons nous améliorer encore le code?</a:t>
            </a:r>
          </a:p>
          <a:p>
            <a:pPr marL="0" indent="0">
              <a:buNone/>
            </a:pPr>
            <a:endParaRPr lang="fr-FR" dirty="0"/>
          </a:p>
          <a:p>
            <a:pPr marL="0" indent="0">
              <a:buNone/>
            </a:pPr>
            <a:endParaRPr lang="fr-FR" dirty="0">
              <a:solidFill>
                <a:schemeClr val="accent2"/>
              </a:solidFill>
            </a:endParaRPr>
          </a:p>
        </p:txBody>
      </p:sp>
      <p:pic>
        <p:nvPicPr>
          <p:cNvPr id="7" name="Picture 6">
            <a:extLst>
              <a:ext uri="{FF2B5EF4-FFF2-40B4-BE49-F238E27FC236}">
                <a16:creationId xmlns:a16="http://schemas.microsoft.com/office/drawing/2014/main" id="{1701853C-E03D-49C7-A998-B44772412022}"/>
              </a:ext>
            </a:extLst>
          </p:cNvPr>
          <p:cNvPicPr>
            <a:picLocks noChangeAspect="1"/>
          </p:cNvPicPr>
          <p:nvPr/>
        </p:nvPicPr>
        <p:blipFill>
          <a:blip r:embed="rId2"/>
          <a:stretch>
            <a:fillRect/>
          </a:stretch>
        </p:blipFill>
        <p:spPr>
          <a:xfrm>
            <a:off x="1659159" y="3179934"/>
            <a:ext cx="8248650" cy="3448050"/>
          </a:xfrm>
          <a:prstGeom prst="rect">
            <a:avLst/>
          </a:prstGeom>
        </p:spPr>
      </p:pic>
    </p:spTree>
    <p:extLst>
      <p:ext uri="{BB962C8B-B14F-4D97-AF65-F5344CB8AC3E}">
        <p14:creationId xmlns:p14="http://schemas.microsoft.com/office/powerpoint/2010/main" val="130615547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a:br>
            <a:br>
              <a:rPr lang="en-US"/>
            </a:br>
            <a:br>
              <a:rPr lang="en-US"/>
            </a:br>
            <a:r>
              <a:rPr lang="en-US" b="1"/>
              <a:t>Singleton Pattern</a:t>
            </a:r>
            <a:br>
              <a:rPr lang="en-US" b="1"/>
            </a:br>
            <a:br>
              <a:rPr lang="en-US"/>
            </a:br>
            <a:br>
              <a:rPr lang="en-US"/>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a:t>
            </a:r>
            <a:r>
              <a:rPr lang="en-US" dirty="0">
                <a:solidFill>
                  <a:schemeClr val="accent2"/>
                </a:solidFill>
              </a:rPr>
              <a:t>Singleton Pattern</a:t>
            </a:r>
            <a:r>
              <a:rPr lang="fr-FR" dirty="0">
                <a:solidFill>
                  <a:schemeClr val="accent2"/>
                </a:solidFill>
              </a:rPr>
              <a:t> :  Multithreading</a:t>
            </a:r>
          </a:p>
          <a:p>
            <a:r>
              <a:rPr lang="fr-FR" dirty="0"/>
              <a:t>Comment améliorer le design pattern dans un contexte multithreading :</a:t>
            </a:r>
          </a:p>
          <a:p>
            <a:pPr marL="617220" lvl="1" indent="-342900">
              <a:buFont typeface="+mj-lt"/>
              <a:buAutoNum type="arabicPeriod" startAt="3"/>
            </a:pPr>
            <a:r>
              <a:rPr lang="fr-FR" dirty="0"/>
              <a:t>  Utilisez le «verrouillage vérifié (double </a:t>
            </a:r>
            <a:r>
              <a:rPr lang="fr-FR" dirty="0" err="1"/>
              <a:t>checked</a:t>
            </a:r>
            <a:r>
              <a:rPr lang="fr-FR" dirty="0"/>
              <a:t> </a:t>
            </a:r>
            <a:r>
              <a:rPr lang="fr-FR" dirty="0" err="1"/>
              <a:t>locking</a:t>
            </a:r>
            <a:r>
              <a:rPr lang="fr-FR" dirty="0"/>
              <a:t>)» pour réduire l'utilisation de la synchronisation dans </a:t>
            </a:r>
            <a:r>
              <a:rPr lang="fr-FR" dirty="0" err="1"/>
              <a:t>getInstance</a:t>
            </a:r>
            <a:r>
              <a:rPr lang="fr-FR" dirty="0"/>
              <a:t> () : Avec le verrouillage revérifié (double </a:t>
            </a:r>
            <a:r>
              <a:rPr lang="fr-FR" dirty="0" err="1"/>
              <a:t>checked</a:t>
            </a:r>
            <a:r>
              <a:rPr lang="fr-FR" dirty="0"/>
              <a:t> </a:t>
            </a:r>
            <a:r>
              <a:rPr lang="fr-FR" dirty="0" err="1"/>
              <a:t>locking</a:t>
            </a:r>
            <a:r>
              <a:rPr lang="fr-FR" dirty="0"/>
              <a:t>), nous vérifions d'abord si une instance est créée, et sinon, nous synchronisons ALORS. De cette façon, nous ne synchronisons que la première fois(exactement ce que nous voulons).</a:t>
            </a:r>
          </a:p>
          <a:p>
            <a:pPr marL="274320" lvl="1" indent="0">
              <a:buNone/>
            </a:pPr>
            <a:endParaRPr lang="fr-FR" dirty="0"/>
          </a:p>
          <a:p>
            <a:pPr marL="274320" lvl="1" indent="0">
              <a:buNone/>
            </a:pPr>
            <a:endParaRPr lang="fr-FR" dirty="0"/>
          </a:p>
          <a:p>
            <a:pPr marL="274320" lvl="1" indent="0">
              <a:buNone/>
            </a:pPr>
            <a:endParaRPr lang="fr-FR" dirty="0"/>
          </a:p>
          <a:p>
            <a:pPr marL="731520" lvl="1" indent="-457200">
              <a:buFont typeface="+mj-lt"/>
              <a:buAutoNum type="arabicPeriod"/>
            </a:pPr>
            <a:endParaRPr lang="fr-FR" dirty="0"/>
          </a:p>
          <a:p>
            <a:pPr marL="274320" lvl="1" indent="0">
              <a:buNone/>
            </a:pPr>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Le multithreading est couteux même avec cette solution, pouvons nous améliorer encore le code?</a:t>
            </a:r>
          </a:p>
          <a:p>
            <a:pPr marL="0" indent="0">
              <a:buNone/>
            </a:pPr>
            <a:endParaRPr lang="fr-FR" dirty="0"/>
          </a:p>
          <a:p>
            <a:pPr marL="0" indent="0">
              <a:buNone/>
            </a:pPr>
            <a:endParaRPr lang="fr-FR" dirty="0">
              <a:solidFill>
                <a:schemeClr val="accent2"/>
              </a:solidFill>
            </a:endParaRPr>
          </a:p>
        </p:txBody>
      </p:sp>
      <p:pic>
        <p:nvPicPr>
          <p:cNvPr id="4" name="Picture 3">
            <a:extLst>
              <a:ext uri="{FF2B5EF4-FFF2-40B4-BE49-F238E27FC236}">
                <a16:creationId xmlns:a16="http://schemas.microsoft.com/office/drawing/2014/main" id="{3A099EE9-8C07-4716-BB79-1EBDA8EEDCCF}"/>
              </a:ext>
            </a:extLst>
          </p:cNvPr>
          <p:cNvPicPr>
            <a:picLocks noChangeAspect="1"/>
          </p:cNvPicPr>
          <p:nvPr/>
        </p:nvPicPr>
        <p:blipFill rotWithShape="1">
          <a:blip r:embed="rId2"/>
          <a:srcRect b="16394"/>
          <a:stretch/>
        </p:blipFill>
        <p:spPr>
          <a:xfrm>
            <a:off x="2353760" y="3025586"/>
            <a:ext cx="8401050" cy="3742838"/>
          </a:xfrm>
          <a:prstGeom prst="rect">
            <a:avLst/>
          </a:prstGeom>
        </p:spPr>
      </p:pic>
    </p:spTree>
    <p:extLst>
      <p:ext uri="{BB962C8B-B14F-4D97-AF65-F5344CB8AC3E}">
        <p14:creationId xmlns:p14="http://schemas.microsoft.com/office/powerpoint/2010/main" val="30183069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:Command Pattern</a:t>
            </a:r>
          </a:p>
          <a:p>
            <a:r>
              <a:rPr lang="fr-FR" sz="1800" dirty="0"/>
              <a:t>Commençons avec un exemple descriptif de ce design pattern : (Un diner dans un restaurant)</a:t>
            </a:r>
          </a:p>
        </p:txBody>
      </p:sp>
      <p:pic>
        <p:nvPicPr>
          <p:cNvPr id="4" name="Picture 3">
            <a:extLst>
              <a:ext uri="{FF2B5EF4-FFF2-40B4-BE49-F238E27FC236}">
                <a16:creationId xmlns:a16="http://schemas.microsoft.com/office/drawing/2014/main" id="{41813ABE-39F9-4DE0-A78A-38DF5151EEDD}"/>
              </a:ext>
            </a:extLst>
          </p:cNvPr>
          <p:cNvPicPr>
            <a:picLocks noChangeAspect="1"/>
          </p:cNvPicPr>
          <p:nvPr/>
        </p:nvPicPr>
        <p:blipFill>
          <a:blip r:embed="rId2"/>
          <a:stretch>
            <a:fillRect/>
          </a:stretch>
        </p:blipFill>
        <p:spPr>
          <a:xfrm>
            <a:off x="1410902" y="1952163"/>
            <a:ext cx="8553450" cy="4533900"/>
          </a:xfrm>
          <a:prstGeom prst="rect">
            <a:avLst/>
          </a:prstGeom>
        </p:spPr>
      </p:pic>
    </p:spTree>
    <p:extLst>
      <p:ext uri="{BB962C8B-B14F-4D97-AF65-F5344CB8AC3E}">
        <p14:creationId xmlns:p14="http://schemas.microsoft.com/office/powerpoint/2010/main" val="342911886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:Command Pattern</a:t>
            </a:r>
          </a:p>
          <a:p>
            <a:r>
              <a:rPr lang="fr-FR" sz="1800" dirty="0"/>
              <a:t>Etudions les interactions en détail : </a:t>
            </a:r>
          </a:p>
        </p:txBody>
      </p:sp>
      <p:pic>
        <p:nvPicPr>
          <p:cNvPr id="5" name="Picture 4">
            <a:extLst>
              <a:ext uri="{FF2B5EF4-FFF2-40B4-BE49-F238E27FC236}">
                <a16:creationId xmlns:a16="http://schemas.microsoft.com/office/drawing/2014/main" id="{26460BC9-C6B1-45DC-90DC-A92E974745F8}"/>
              </a:ext>
            </a:extLst>
          </p:cNvPr>
          <p:cNvPicPr>
            <a:picLocks noChangeAspect="1"/>
          </p:cNvPicPr>
          <p:nvPr/>
        </p:nvPicPr>
        <p:blipFill>
          <a:blip r:embed="rId2"/>
          <a:stretch>
            <a:fillRect/>
          </a:stretch>
        </p:blipFill>
        <p:spPr>
          <a:xfrm>
            <a:off x="1545778" y="1876148"/>
            <a:ext cx="8372475" cy="4419600"/>
          </a:xfrm>
          <a:prstGeom prst="rect">
            <a:avLst/>
          </a:prstGeom>
        </p:spPr>
      </p:pic>
    </p:spTree>
    <p:extLst>
      <p:ext uri="{BB962C8B-B14F-4D97-AF65-F5344CB8AC3E}">
        <p14:creationId xmlns:p14="http://schemas.microsoft.com/office/powerpoint/2010/main" val="145694369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4EBA-CC11-44E9-A029-4FE00ACBB4E4}"/>
              </a:ext>
            </a:extLst>
          </p:cNvPr>
          <p:cNvSpPr>
            <a:spLocks noGrp="1"/>
          </p:cNvSpPr>
          <p:nvPr>
            <p:ph type="title"/>
          </p:nvPr>
        </p:nvSpPr>
        <p:spPr>
          <a:xfrm>
            <a:off x="1066800" y="209424"/>
            <a:ext cx="10058400" cy="1246514"/>
          </a:xfrm>
        </p:spPr>
        <p:txBody>
          <a:bodyPr>
            <a:normAutofit fontScale="90000"/>
          </a:bodyPr>
          <a:lstStyle/>
          <a:p>
            <a:br>
              <a:rPr lang="en-US" dirty="0"/>
            </a:br>
            <a:br>
              <a:rPr lang="en-US" dirty="0"/>
            </a:br>
            <a:br>
              <a:rPr lang="en-US" dirty="0"/>
            </a:br>
            <a:r>
              <a:rPr lang="en-US" b="1" dirty="0"/>
              <a:t>Command Pattern</a:t>
            </a:r>
            <a:br>
              <a:rPr lang="en-US" b="1"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4763D7C-3147-444C-970D-C8404F30550E}"/>
              </a:ext>
            </a:extLst>
          </p:cNvPr>
          <p:cNvSpPr txBox="1">
            <a:spLocks/>
          </p:cNvSpPr>
          <p:nvPr/>
        </p:nvSpPr>
        <p:spPr>
          <a:xfrm>
            <a:off x="1066800" y="1136341"/>
            <a:ext cx="10598458" cy="4705166"/>
          </a:xfrm>
          <a:prstGeom prst="rect">
            <a:avLst/>
          </a:prstGeom>
        </p:spPr>
        <p:txBody>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fr-FR" dirty="0">
                <a:solidFill>
                  <a:schemeClr val="accent2"/>
                </a:solidFill>
              </a:rPr>
              <a:t> Rencontrer :Command Pattern</a:t>
            </a:r>
          </a:p>
          <a:p>
            <a:r>
              <a:rPr lang="fr-FR" sz="1800" dirty="0"/>
              <a:t>Etudions les interactions en détail : </a:t>
            </a:r>
          </a:p>
          <a:p>
            <a:pPr lvl="1"/>
            <a:r>
              <a:rPr lang="fr-FR" sz="1600" dirty="0"/>
              <a:t>Commande</a:t>
            </a:r>
          </a:p>
          <a:p>
            <a:pPr lvl="2"/>
            <a:r>
              <a:rPr lang="fr-FR" sz="1400" dirty="0"/>
              <a:t>L’objet commande dispose d’une seule méthode </a:t>
            </a:r>
            <a:r>
              <a:rPr lang="fr-FR" sz="1400" dirty="0" err="1"/>
              <a:t>passerCommande</a:t>
            </a:r>
            <a:r>
              <a:rPr lang="fr-FR" sz="1400" dirty="0"/>
              <a:t>() qui encapsule les actions nécessaires pour la préparation du repas commandé ainsi qu'une référence d’objet « cuisinier » qui va exécuter les actions. L’objet « cuisinier » est encapsuler ce qui signifie que le serveur (ou serveuse) du restaurant n’a pas besoin de savoir le détail :qui va préparer le repas ( plusieurs cuisiniers, ni comment) ce qu’il doit faire uniquement c’est de prendre et puis passer la commande</a:t>
            </a:r>
          </a:p>
        </p:txBody>
      </p:sp>
      <p:grpSp>
        <p:nvGrpSpPr>
          <p:cNvPr id="7" name="Group 6">
            <a:extLst>
              <a:ext uri="{FF2B5EF4-FFF2-40B4-BE49-F238E27FC236}">
                <a16:creationId xmlns:a16="http://schemas.microsoft.com/office/drawing/2014/main" id="{CE861E3A-8C9E-4F1B-BA8A-28C887631C6B}"/>
              </a:ext>
            </a:extLst>
          </p:cNvPr>
          <p:cNvGrpSpPr/>
          <p:nvPr/>
        </p:nvGrpSpPr>
        <p:grpSpPr>
          <a:xfrm>
            <a:off x="4450771" y="3094893"/>
            <a:ext cx="3830515" cy="3289914"/>
            <a:chOff x="3062654" y="1104938"/>
            <a:chExt cx="4572000" cy="4767971"/>
          </a:xfrm>
        </p:grpSpPr>
        <p:pic>
          <p:nvPicPr>
            <p:cNvPr id="4" name="Picture 3">
              <a:extLst>
                <a:ext uri="{FF2B5EF4-FFF2-40B4-BE49-F238E27FC236}">
                  <a16:creationId xmlns:a16="http://schemas.microsoft.com/office/drawing/2014/main" id="{F2932FA8-E91B-497C-9A67-C4FDD14EF10D}"/>
                </a:ext>
              </a:extLst>
            </p:cNvPr>
            <p:cNvPicPr>
              <a:picLocks noChangeAspect="1"/>
            </p:cNvPicPr>
            <p:nvPr/>
          </p:nvPicPr>
          <p:blipFill>
            <a:blip r:embed="rId2"/>
            <a:stretch>
              <a:fillRect/>
            </a:stretch>
          </p:blipFill>
          <p:spPr>
            <a:xfrm>
              <a:off x="3062654" y="1104938"/>
              <a:ext cx="4572000" cy="4767971"/>
            </a:xfrm>
            <a:prstGeom prst="rect">
              <a:avLst/>
            </a:prstGeom>
          </p:spPr>
        </p:pic>
        <p:pic>
          <p:nvPicPr>
            <p:cNvPr id="6" name="Picture 5">
              <a:extLst>
                <a:ext uri="{FF2B5EF4-FFF2-40B4-BE49-F238E27FC236}">
                  <a16:creationId xmlns:a16="http://schemas.microsoft.com/office/drawing/2014/main" id="{676BF487-B3AE-4255-B419-93588BB4C0ED}"/>
                </a:ext>
              </a:extLst>
            </p:cNvPr>
            <p:cNvPicPr>
              <a:picLocks noChangeAspect="1"/>
            </p:cNvPicPr>
            <p:nvPr/>
          </p:nvPicPr>
          <p:blipFill>
            <a:blip r:embed="rId3"/>
            <a:stretch>
              <a:fillRect/>
            </a:stretch>
          </p:blipFill>
          <p:spPr>
            <a:xfrm rot="20497550">
              <a:off x="4150004" y="2398840"/>
              <a:ext cx="1941423" cy="857250"/>
            </a:xfrm>
            <a:prstGeom prst="rect">
              <a:avLst/>
            </a:prstGeom>
          </p:spPr>
        </p:pic>
      </p:grpSp>
    </p:spTree>
    <p:extLst>
      <p:ext uri="{BB962C8B-B14F-4D97-AF65-F5344CB8AC3E}">
        <p14:creationId xmlns:p14="http://schemas.microsoft.com/office/powerpoint/2010/main" val="19752097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18BEA27D0644249841844F93525F110" ma:contentTypeVersion="0" ma:contentTypeDescription="Create a new document." ma:contentTypeScope="" ma:versionID="1f82280138a42d36aebb89dc4d8da787">
  <xsd:schema xmlns:xsd="http://www.w3.org/2001/XMLSchema" xmlns:xs="http://www.w3.org/2001/XMLSchema" xmlns:p="http://schemas.microsoft.com/office/2006/metadata/properties" targetNamespace="http://schemas.microsoft.com/office/2006/metadata/properties" ma:root="true" ma:fieldsID="0967b7be50301903c78f9c39c6fd9a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CC08A88-AA2D-407A-8A5E-A1A0C9D90DE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D282AC8A-2E9C-4DFA-AF64-E7914E8705AB}">
  <ds:schemaRefs>
    <ds:schemaRef ds:uri="http://schemas.microsoft.com/sharepoint/v3/contenttype/forms"/>
  </ds:schemaRefs>
</ds:datastoreItem>
</file>

<file path=customXml/itemProps3.xml><?xml version="1.0" encoding="utf-8"?>
<ds:datastoreItem xmlns:ds="http://schemas.openxmlformats.org/officeDocument/2006/customXml" ds:itemID="{E7C5668B-8811-4586-96A3-21194917AF40}">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839</TotalTime>
  <Words>10262</Words>
  <Application>Microsoft Office PowerPoint</Application>
  <PresentationFormat>Grand écran</PresentationFormat>
  <Paragraphs>1346</Paragraphs>
  <Slides>145</Slides>
  <Notes>2</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145</vt:i4>
      </vt:variant>
    </vt:vector>
  </HeadingPairs>
  <TitlesOfParts>
    <vt:vector size="153" baseType="lpstr">
      <vt:lpstr>Arial</vt:lpstr>
      <vt:lpstr>Calibri</vt:lpstr>
      <vt:lpstr>Courier New</vt:lpstr>
      <vt:lpstr>Rockwell</vt:lpstr>
      <vt:lpstr>Rockwell Condensed</vt:lpstr>
      <vt:lpstr>Symbol</vt:lpstr>
      <vt:lpstr>Wingdings</vt:lpstr>
      <vt:lpstr>Wood Type</vt:lpstr>
      <vt:lpstr>DESIGN PATTERNS</vt:lpstr>
      <vt:lpstr>PLAN DU COURS</vt:lpstr>
      <vt:lpstr>Introduction aux Design Patterns </vt:lpstr>
      <vt:lpstr>Introduction aux Design Patterns </vt:lpstr>
      <vt:lpstr>Introduction aux Design Patterns </vt:lpstr>
      <vt:lpstr>Introduction aux Design Patterns </vt:lpstr>
      <vt:lpstr>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Introduction aux Design Patterns </vt:lpstr>
      <vt:lpstr>  Observer Pattern  </vt:lpstr>
      <vt:lpstr>  Observer Pattern  </vt:lpstr>
      <vt:lpstr>  Observer Pattern  </vt:lpstr>
      <vt:lpstr>  Observer Pattern  </vt:lpstr>
      <vt:lpstr>  Observer Pattern  </vt:lpstr>
      <vt:lpstr>  Observer Pattern  </vt:lpstr>
      <vt:lpstr>  Observer Pattern  </vt:lpstr>
      <vt:lpstr>  Observer Pattern  </vt:lpstr>
      <vt:lpstr>  Observer Pattern  </vt:lpstr>
      <vt:lpstr>  Observer Pattern  </vt:lpstr>
      <vt:lpstr>  Observer Pattern  </vt:lpstr>
      <vt:lpstr>  Observer Pattern  </vt:lpstr>
      <vt:lpstr>  Observer Pattern  </vt:lpstr>
      <vt:lpstr>  Observer Pattern  </vt:lpstr>
      <vt:lpstr>   Decorator Pattern   </vt:lpstr>
      <vt:lpstr>   Decorator Pattern   </vt:lpstr>
      <vt:lpstr>   Decorator Pattern   </vt:lpstr>
      <vt:lpstr>  Decorator Pattern  </vt:lpstr>
      <vt:lpstr>  Decorator Pattern  </vt:lpstr>
      <vt:lpstr>  Decorator Pattern  </vt:lpstr>
      <vt:lpstr>  Decorator Pattern  </vt:lpstr>
      <vt:lpstr>  Decorator Pattern  </vt:lpstr>
      <vt:lpstr>  Decorator Pattern  </vt:lpstr>
      <vt:lpstr>  Decorator Pattern  </vt:lpstr>
      <vt:lpstr>  Decorator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FACTORY Pattern   </vt:lpstr>
      <vt:lpstr>   Singleton Pattern   </vt:lpstr>
      <vt:lpstr>   Singleton Pattern   </vt:lpstr>
      <vt:lpstr>   Singleton Pattern   </vt:lpstr>
      <vt:lpstr>   Singleton Pattern   </vt:lpstr>
      <vt:lpstr>   Singleton Pattern   </vt:lpstr>
      <vt:lpstr>   Singleton Pattern   </vt:lpstr>
      <vt:lpstr>   Singleton Pattern   </vt:lpstr>
      <vt:lpstr>   Singleton Pattern   </vt:lpstr>
      <vt:lpstr>   Command Pattern   </vt:lpstr>
      <vt:lpstr>   Command Pattern   </vt:lpstr>
      <vt:lpstr>   Command Pattern   </vt:lpstr>
      <vt:lpstr>   Command Pattern   </vt:lpstr>
      <vt:lpstr>   Command Pattern   </vt:lpstr>
      <vt:lpstr>   Command Pattern   </vt:lpstr>
      <vt:lpstr>   Command Pattern   </vt:lpstr>
      <vt:lpstr>   Command Pattern   </vt:lpstr>
      <vt:lpstr>   Command Pattern   </vt:lpstr>
      <vt:lpstr>   Command Pattern   </vt:lpstr>
      <vt:lpstr>   Command Pattern   </vt:lpstr>
      <vt:lpstr>   Command Pattern   </vt:lpstr>
      <vt:lpstr>   Adapter Pattern   </vt:lpstr>
      <vt:lpstr>   Adapter Pattern   </vt:lpstr>
      <vt:lpstr>   Adapter Pattern   </vt:lpstr>
      <vt:lpstr>   Adapter Pattern   </vt:lpstr>
      <vt:lpstr>   Adapter Pattern   </vt:lpstr>
      <vt:lpstr>   Adapter Pattern   </vt:lpstr>
      <vt:lpstr>   Adapter Pattern   </vt:lpstr>
      <vt:lpstr>   Adapter Pattern   </vt:lpstr>
      <vt:lpstr>   Adapter Pattern   </vt:lpstr>
      <vt:lpstr>   Facade Pattern   </vt:lpstr>
      <vt:lpstr>   Facade Pattern   </vt:lpstr>
      <vt:lpstr>   Facade Pattern   </vt:lpstr>
      <vt:lpstr>   Facade Pattern   </vt:lpstr>
      <vt:lpstr>   Facade Pattern   </vt:lpstr>
      <vt:lpstr>   Template Method Pattern   </vt:lpstr>
      <vt:lpstr>   Template Method Pattern   </vt:lpstr>
      <vt:lpstr>   Template Method Pattern   </vt:lpstr>
      <vt:lpstr>   Template Method Pattern   </vt:lpstr>
      <vt:lpstr>   Template Method Pattern   </vt:lpstr>
      <vt:lpstr>   Template Method Pattern   </vt:lpstr>
      <vt:lpstr>   Template Method Pattern   </vt:lpstr>
      <vt:lpstr>   Flyweight Pattern   </vt:lpstr>
      <vt:lpstr>   Flyweight Pattern   </vt:lpstr>
      <vt:lpstr>   Flyweight Pattern   </vt:lpstr>
      <vt:lpstr>   Flyweight Pattern   </vt:lpstr>
      <vt:lpstr>   Flyweight Pattern   </vt:lpstr>
      <vt:lpstr>   Flyweight Pattern   </vt:lpstr>
      <vt:lpstr>   Flyweight Pattern   </vt:lpstr>
      <vt:lpstr>   Flyweight Pattern   </vt:lpstr>
      <vt:lpstr>   Flyweight Pattern   </vt:lpstr>
      <vt:lpstr>   Builder Pattern   </vt:lpstr>
      <vt:lpstr>   Builder Pattern   </vt:lpstr>
      <vt:lpstr>   Builder Pattern   </vt:lpstr>
      <vt:lpstr>   Builder Pattern   </vt:lpstr>
      <vt:lpstr>   Builder Pattern   </vt:lpstr>
      <vt:lpstr>   Builder Pattern   </vt:lpstr>
      <vt:lpstr>   Builder Pattern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PATTERNS</dc:title>
  <dc:creator>KHADIR IBOURK</dc:creator>
  <cp:lastModifiedBy>osos momo</cp:lastModifiedBy>
  <cp:revision>96</cp:revision>
  <cp:lastPrinted>2020-11-21T12:07:29Z</cp:lastPrinted>
  <dcterms:created xsi:type="dcterms:W3CDTF">2020-11-08T14:21:58Z</dcterms:created>
  <dcterms:modified xsi:type="dcterms:W3CDTF">2020-12-09T23:42:21Z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0x010100018BEA27D0644249841844F93525F110</vt:lpwstr>
  </property>
</Properties>
</file>